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327" r:id="rId2"/>
    <p:sldId id="354" r:id="rId3"/>
    <p:sldId id="380" r:id="rId4"/>
    <p:sldId id="381" r:id="rId5"/>
    <p:sldId id="382" r:id="rId6"/>
    <p:sldId id="383" r:id="rId7"/>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FF00"/>
    <a:srgbClr val="FF33CC"/>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82413" autoAdjust="0"/>
  </p:normalViewPr>
  <p:slideViewPr>
    <p:cSldViewPr snapToGrid="0">
      <p:cViewPr varScale="1">
        <p:scale>
          <a:sx n="76" d="100"/>
          <a:sy n="76" d="100"/>
        </p:scale>
        <p:origin x="1860" y="108"/>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70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6" name="ヘッダー プレースホルダー 1"/>
          <p:cNvSpPr>
            <a:spLocks noGrp="1"/>
          </p:cNvSpPr>
          <p:nvPr>
            <p:ph type="hdr" sz="quarter"/>
          </p:nvPr>
        </p:nvSpPr>
        <p:spPr>
          <a:xfrm>
            <a:off x="1" y="0"/>
            <a:ext cx="3076977" cy="512143"/>
          </a:xfrm>
          <a:prstGeom prst="rect">
            <a:avLst/>
          </a:prstGeom>
        </p:spPr>
        <p:txBody>
          <a:bodyPr vert="horz" lIns="95463" tIns="47732" rIns="95463" bIns="47732" rtlCol="0"/>
          <a:lstStyle>
            <a:lvl1pPr algn="l">
              <a:defRPr sz="1300"/>
            </a:lvl1pPr>
          </a:lstStyle>
          <a:p>
            <a:endParaRPr kumimoji="1" lang="ja-JP" altLang="en-US"/>
          </a:p>
        </p:txBody>
      </p:sp>
      <p:sp>
        <p:nvSpPr>
          <p:cNvPr id="1117" name="日付プレースホルダー 2"/>
          <p:cNvSpPr>
            <a:spLocks noGrp="1"/>
          </p:cNvSpPr>
          <p:nvPr>
            <p:ph type="dt" sz="quarter" idx="1"/>
          </p:nvPr>
        </p:nvSpPr>
        <p:spPr>
          <a:xfrm>
            <a:off x="4020650" y="0"/>
            <a:ext cx="3076976" cy="512143"/>
          </a:xfrm>
          <a:prstGeom prst="rect">
            <a:avLst/>
          </a:prstGeom>
        </p:spPr>
        <p:txBody>
          <a:bodyPr vert="horz" lIns="95463" tIns="47732" rIns="95463" bIns="47732" rtlCol="0"/>
          <a:lstStyle>
            <a:lvl1pPr algn="r">
              <a:defRPr sz="1300"/>
            </a:lvl1pPr>
          </a:lstStyle>
          <a:p>
            <a:fld id="{A794E949-DCE8-41A4-BEEC-7DE362163591}" type="datetimeFigureOut">
              <a:rPr kumimoji="1" lang="ja-JP" altLang="en-US" smtClean="0"/>
              <a:t>2020/6/24</a:t>
            </a:fld>
            <a:endParaRPr kumimoji="1" lang="ja-JP" altLang="en-US"/>
          </a:p>
        </p:txBody>
      </p:sp>
      <p:sp>
        <p:nvSpPr>
          <p:cNvPr id="1118" name="フッター プレースホルダー 3"/>
          <p:cNvSpPr>
            <a:spLocks noGrp="1"/>
          </p:cNvSpPr>
          <p:nvPr>
            <p:ph type="ftr" sz="quarter" idx="2"/>
          </p:nvPr>
        </p:nvSpPr>
        <p:spPr>
          <a:xfrm>
            <a:off x="1" y="9720824"/>
            <a:ext cx="3076977" cy="512142"/>
          </a:xfrm>
          <a:prstGeom prst="rect">
            <a:avLst/>
          </a:prstGeom>
        </p:spPr>
        <p:txBody>
          <a:bodyPr vert="horz" lIns="95463" tIns="47732" rIns="95463" bIns="47732" rtlCol="0" anchor="b"/>
          <a:lstStyle>
            <a:lvl1pPr algn="l">
              <a:defRPr sz="1300"/>
            </a:lvl1pPr>
          </a:lstStyle>
          <a:p>
            <a:endParaRPr kumimoji="1" lang="ja-JP" altLang="en-US"/>
          </a:p>
        </p:txBody>
      </p:sp>
      <p:sp>
        <p:nvSpPr>
          <p:cNvPr id="1119" name="スライド番号プレースホルダー 4"/>
          <p:cNvSpPr>
            <a:spLocks noGrp="1"/>
          </p:cNvSpPr>
          <p:nvPr>
            <p:ph type="sldNum" sz="quarter" idx="3"/>
          </p:nvPr>
        </p:nvSpPr>
        <p:spPr>
          <a:xfrm>
            <a:off x="4020650" y="9720824"/>
            <a:ext cx="3076976" cy="512142"/>
          </a:xfrm>
          <a:prstGeom prst="rect">
            <a:avLst/>
          </a:prstGeom>
        </p:spPr>
        <p:txBody>
          <a:bodyPr vert="horz" lIns="95463" tIns="47732" rIns="95463" bIns="47732" rtlCol="0" anchor="b"/>
          <a:lstStyle>
            <a:lvl1pPr algn="r">
              <a:defRPr sz="1300"/>
            </a:lvl1pPr>
          </a:lstStyle>
          <a:p>
            <a:fld id="{33B730E3-A964-495C-B972-ACFA9A0CE451}" type="slidenum">
              <a:rPr kumimoji="1" lang="ja-JP" altLang="en-US" smtClean="0"/>
              <a:t>‹#›</a:t>
            </a:fld>
            <a:endParaRPr kumimoji="1" lang="ja-JP" altLang="en-US"/>
          </a:p>
        </p:txBody>
      </p:sp>
    </p:spTree>
    <p:extLst>
      <p:ext uri="{BB962C8B-B14F-4D97-AF65-F5344CB8AC3E}">
        <p14:creationId xmlns:p14="http://schemas.microsoft.com/office/powerpoint/2010/main" val="173347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9" name="ヘッダー プレースホルダー 1"/>
          <p:cNvSpPr>
            <a:spLocks noGrp="1"/>
          </p:cNvSpPr>
          <p:nvPr>
            <p:ph type="hdr" sz="quarter"/>
          </p:nvPr>
        </p:nvSpPr>
        <p:spPr>
          <a:xfrm>
            <a:off x="0" y="0"/>
            <a:ext cx="3076364" cy="511731"/>
          </a:xfrm>
          <a:prstGeom prst="rect">
            <a:avLst/>
          </a:prstGeom>
        </p:spPr>
        <p:txBody>
          <a:bodyPr vert="horz" lIns="95463" tIns="47732" rIns="95463" bIns="47732" rtlCol="0"/>
          <a:lstStyle>
            <a:lvl1pPr algn="l">
              <a:defRPr sz="1300"/>
            </a:lvl1pPr>
          </a:lstStyle>
          <a:p>
            <a:endParaRPr kumimoji="1" lang="ja-JP" altLang="en-US"/>
          </a:p>
        </p:txBody>
      </p:sp>
      <p:sp>
        <p:nvSpPr>
          <p:cNvPr id="1110" name="日付プレースホルダー 2"/>
          <p:cNvSpPr>
            <a:spLocks noGrp="1"/>
          </p:cNvSpPr>
          <p:nvPr>
            <p:ph type="dt" idx="1"/>
          </p:nvPr>
        </p:nvSpPr>
        <p:spPr>
          <a:xfrm>
            <a:off x="4021294" y="0"/>
            <a:ext cx="3076364" cy="511731"/>
          </a:xfrm>
          <a:prstGeom prst="rect">
            <a:avLst/>
          </a:prstGeom>
        </p:spPr>
        <p:txBody>
          <a:bodyPr vert="horz" lIns="95463" tIns="47732" rIns="95463" bIns="47732" rtlCol="0"/>
          <a:lstStyle>
            <a:lvl1pPr algn="r">
              <a:defRPr sz="1300"/>
            </a:lvl1pPr>
          </a:lstStyle>
          <a:p>
            <a:fld id="{3D9736A4-5650-4C25-B3C7-A386562BC414}" type="datetimeFigureOut">
              <a:rPr kumimoji="1" lang="ja-JP" altLang="en-US" smtClean="0"/>
              <a:t>2020/6/24</a:t>
            </a:fld>
            <a:endParaRPr kumimoji="1" lang="ja-JP" altLang="en-US"/>
          </a:p>
        </p:txBody>
      </p:sp>
      <p:sp>
        <p:nvSpPr>
          <p:cNvPr id="1111" name="スライド イメージ プレースホルダー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5463" tIns="47732" rIns="95463" bIns="47732" rtlCol="0" anchor="ctr"/>
          <a:lstStyle/>
          <a:p>
            <a:endParaRPr lang="ja-JP" altLang="en-US"/>
          </a:p>
        </p:txBody>
      </p:sp>
      <p:sp>
        <p:nvSpPr>
          <p:cNvPr id="1112" name="ノート プレースホルダー 4"/>
          <p:cNvSpPr>
            <a:spLocks noGrp="1"/>
          </p:cNvSpPr>
          <p:nvPr>
            <p:ph type="body" sz="quarter" idx="3"/>
          </p:nvPr>
        </p:nvSpPr>
        <p:spPr>
          <a:xfrm>
            <a:off x="709931" y="4861442"/>
            <a:ext cx="5679440" cy="4605576"/>
          </a:xfrm>
          <a:prstGeom prst="rect">
            <a:avLst/>
          </a:prstGeom>
        </p:spPr>
        <p:txBody>
          <a:bodyPr vert="horz" lIns="95463" tIns="47732" rIns="95463" bIns="4773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13" name="フッター プレースホルダー 5"/>
          <p:cNvSpPr>
            <a:spLocks noGrp="1"/>
          </p:cNvSpPr>
          <p:nvPr>
            <p:ph type="ftr" sz="quarter" idx="4"/>
          </p:nvPr>
        </p:nvSpPr>
        <p:spPr>
          <a:xfrm>
            <a:off x="0" y="9721106"/>
            <a:ext cx="3076364" cy="511731"/>
          </a:xfrm>
          <a:prstGeom prst="rect">
            <a:avLst/>
          </a:prstGeom>
        </p:spPr>
        <p:txBody>
          <a:bodyPr vert="horz" lIns="95463" tIns="47732" rIns="95463" bIns="47732" rtlCol="0" anchor="b"/>
          <a:lstStyle>
            <a:lvl1pPr algn="l">
              <a:defRPr sz="1300"/>
            </a:lvl1pPr>
          </a:lstStyle>
          <a:p>
            <a:endParaRPr kumimoji="1" lang="ja-JP" altLang="en-US"/>
          </a:p>
        </p:txBody>
      </p:sp>
      <p:sp>
        <p:nvSpPr>
          <p:cNvPr id="1114" name="スライド番号プレースホルダー 6"/>
          <p:cNvSpPr>
            <a:spLocks noGrp="1"/>
          </p:cNvSpPr>
          <p:nvPr>
            <p:ph type="sldNum" sz="quarter" idx="5"/>
          </p:nvPr>
        </p:nvSpPr>
        <p:spPr>
          <a:xfrm>
            <a:off x="4021294" y="9721106"/>
            <a:ext cx="3076364" cy="511731"/>
          </a:xfrm>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a:t>
            </a:fld>
            <a:endParaRPr kumimoji="1" lang="ja-JP" altLang="en-US"/>
          </a:p>
        </p:txBody>
      </p:sp>
    </p:spTree>
    <p:extLst>
      <p:ext uri="{BB962C8B-B14F-4D97-AF65-F5344CB8AC3E}">
        <p14:creationId xmlns:p14="http://schemas.microsoft.com/office/powerpoint/2010/main" val="31093863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・高齢になると、食べ物をかみ砕く力、上手に飲み込む力、誤って飲み込んだ時に吐き出す力が弱くなり、のどに物が詰まりやすくなります。</a:t>
            </a:r>
            <a:endParaRPr lang="en-US" altLang="ja-JP" dirty="0" smtClean="0"/>
          </a:p>
          <a:p>
            <a:r>
              <a:rPr lang="ja-JP" altLang="en-US" dirty="0" smtClean="0"/>
              <a:t>・のどに物が詰まってしまった時の対象、みなさんは知っていますか？</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1</a:t>
            </a:fld>
            <a:endParaRPr kumimoji="1" lang="ja-JP" altLang="en-US"/>
          </a:p>
        </p:txBody>
      </p:sp>
    </p:spTree>
    <p:extLst>
      <p:ext uri="{BB962C8B-B14F-4D97-AF65-F5344CB8AC3E}">
        <p14:creationId xmlns:p14="http://schemas.microsoft.com/office/powerpoint/2010/main" val="1321399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・傷病者に意識がある時の対処法について説明します。</a:t>
            </a:r>
            <a:endParaRPr lang="en-US" altLang="ja-JP" dirty="0" smtClean="0"/>
          </a:p>
          <a:p>
            <a:r>
              <a:rPr lang="ja-JP" altLang="en-US" dirty="0" smtClean="0"/>
              <a:t>・まず</a:t>
            </a:r>
            <a:r>
              <a:rPr lang="en-US" altLang="ja-JP" dirty="0" smtClean="0"/>
              <a:t>119</a:t>
            </a:r>
            <a:r>
              <a:rPr lang="ja-JP" altLang="en-US" dirty="0" smtClean="0"/>
              <a:t>番通報をしましょう。</a:t>
            </a:r>
            <a:endParaRPr lang="en-US" altLang="ja-JP" dirty="0" smtClean="0"/>
          </a:p>
          <a:p>
            <a:r>
              <a:rPr lang="ja-JP" altLang="en-US" dirty="0" smtClean="0"/>
              <a:t>・傷病者が咳をすることが可能であれば、できるだけ咳を続けさせます。</a:t>
            </a:r>
            <a:endParaRPr lang="en-US" altLang="ja-JP" dirty="0" smtClean="0"/>
          </a:p>
          <a:p>
            <a:r>
              <a:rPr lang="ja-JP" altLang="en-US" dirty="0" smtClean="0"/>
              <a:t>・この「咳をする」という行為が、異物除去に最も効果的な方法となります。</a:t>
            </a:r>
            <a:endParaRPr lang="en-US" altLang="ja-JP" dirty="0" smtClean="0"/>
          </a:p>
          <a:p>
            <a:r>
              <a:rPr lang="ja-JP" altLang="en-US" dirty="0" smtClean="0"/>
              <a:t>・咳が出ない場合は、次の二つの方法を数回ずつ繰り返し、異物の除去を試みましょう。</a:t>
            </a:r>
            <a:endParaRPr lang="en-US" altLang="ja-JP" dirty="0" smtClean="0"/>
          </a:p>
          <a:p>
            <a:r>
              <a:rPr lang="ja-JP" altLang="en-US" dirty="0" smtClean="0"/>
              <a:t>・その方法は「腹部突き上げ法」と「背部叩打法（はいぶこうだほう）」です。</a:t>
            </a:r>
            <a:endParaRPr dirty="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2</a:t>
            </a:fld>
            <a:endParaRPr kumimoji="1" lang="ja-JP" altLang="en-US"/>
          </a:p>
        </p:txBody>
      </p:sp>
    </p:spTree>
    <p:extLst>
      <p:ext uri="{BB962C8B-B14F-4D97-AF65-F5344CB8AC3E}">
        <p14:creationId xmlns:p14="http://schemas.microsoft.com/office/powerpoint/2010/main" val="989636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・腹部突上げ法について説明します。</a:t>
            </a:r>
            <a:endParaRPr lang="en-US" altLang="ja-JP" dirty="0" smtClean="0"/>
          </a:p>
          <a:p>
            <a:r>
              <a:rPr lang="ja-JP" altLang="en-US" dirty="0" smtClean="0"/>
              <a:t>・最初に傷病者を後ろから抱えるように、腕を回します。</a:t>
            </a:r>
            <a:endParaRPr lang="en-US" altLang="ja-JP" dirty="0" smtClean="0"/>
          </a:p>
          <a:p>
            <a:r>
              <a:rPr lang="ja-JP" altLang="en-US" dirty="0" smtClean="0"/>
              <a:t>・次に、片手で握りこぶしを作り、親指側を傷病者の「みぞおち」と「へそ」の間に当てます。</a:t>
            </a:r>
            <a:endParaRPr lang="en-US" altLang="ja-JP" dirty="0" smtClean="0"/>
          </a:p>
          <a:p>
            <a:r>
              <a:rPr lang="ja-JP" altLang="en-US" dirty="0" smtClean="0"/>
              <a:t>・そして、もう一方の手で、こぶしを包み込むように握り、素早く手前上方に向かって、圧迫するように突き上げます。</a:t>
            </a:r>
            <a:endParaRPr lang="en-US" altLang="ja-JP" dirty="0" smtClean="0"/>
          </a:p>
          <a:p>
            <a:r>
              <a:rPr lang="ja-JP" altLang="en-US" dirty="0" smtClean="0"/>
              <a:t>・ただし、この「腹部突き上げ法」は腹部に強い圧力がかかるため、妊婦や乳児に行ってはいけません。</a:t>
            </a:r>
            <a:endParaRPr lang="en-US" altLang="ja-JP" dirty="0" smtClean="0"/>
          </a:p>
          <a:p>
            <a:r>
              <a:rPr lang="ja-JP" altLang="en-US" dirty="0" smtClean="0"/>
              <a:t>・また、この方法は内臓を痛める可能性がありますので、実施した際には到着した救急隊にその旨を伝えてください。</a:t>
            </a:r>
            <a:endParaRPr lang="en-US" altLang="ja-JP" dirty="0" smtClean="0"/>
          </a:p>
          <a:p>
            <a:r>
              <a:rPr lang="ja-JP" altLang="en-US" dirty="0" smtClean="0"/>
              <a:t>・なお、</a:t>
            </a:r>
            <a:r>
              <a:rPr lang="en-US" altLang="ja-JP" dirty="0" smtClean="0"/>
              <a:t>119</a:t>
            </a:r>
            <a:r>
              <a:rPr lang="ja-JP" altLang="en-US" dirty="0" smtClean="0"/>
              <a:t>番通報前に異物が取れた場合も、医療受診してください。</a:t>
            </a:r>
            <a:endParaRPr dirty="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3</a:t>
            </a:fld>
            <a:endParaRPr kumimoji="1" lang="ja-JP" altLang="en-US"/>
          </a:p>
        </p:txBody>
      </p:sp>
    </p:spTree>
    <p:extLst>
      <p:ext uri="{BB962C8B-B14F-4D97-AF65-F5344CB8AC3E}">
        <p14:creationId xmlns:p14="http://schemas.microsoft.com/office/powerpoint/2010/main" val="525540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・背部叩打法（はいぶこうだほう）について説明します。</a:t>
            </a:r>
            <a:endParaRPr lang="en-US" altLang="ja-JP" dirty="0" smtClean="0"/>
          </a:p>
          <a:p>
            <a:r>
              <a:rPr lang="ja-JP" altLang="en-US" dirty="0" smtClean="0"/>
              <a:t>・まず、背中を叩きやすいよう、傷病者の横に移動します。</a:t>
            </a:r>
            <a:endParaRPr lang="en-US" altLang="ja-JP" dirty="0" smtClean="0"/>
          </a:p>
          <a:p>
            <a:r>
              <a:rPr lang="ja-JP" altLang="en-US" dirty="0" smtClean="0"/>
              <a:t>・次に、手のひらの付け根で、肩甲骨の間を力強く、何度も連続して叩きます。</a:t>
            </a:r>
            <a:endParaRPr lang="en-US" altLang="ja-JP" dirty="0" smtClean="0"/>
          </a:p>
          <a:p>
            <a:r>
              <a:rPr lang="ja-JP" altLang="en-US" dirty="0" smtClean="0"/>
              <a:t>・この方法は「腹部突き上げ法」と異なり、妊婦や乳児にも実施可能です。</a:t>
            </a:r>
            <a:endParaRPr lang="en-US" altLang="ja-JP" dirty="0" smtClean="0"/>
          </a:p>
          <a:p>
            <a:r>
              <a:rPr lang="ja-JP" altLang="en-US" dirty="0" smtClean="0"/>
              <a:t>・「腹部突き上げ法」と「背部叩打法」の両方が実施可能で、どちらか一方を実施しても効果がない場合は、もう一方の方法を試してみましょう。</a:t>
            </a:r>
            <a:endParaRPr lang="en-US" altLang="ja-JP" dirty="0" smtClean="0"/>
          </a:p>
          <a:p>
            <a:r>
              <a:rPr lang="ja-JP" altLang="en-US" dirty="0" smtClean="0"/>
              <a:t>・横になっている傷病者が自力で起き上がれない場合は、「腹部突き上げ法」ではなく、「背部叩打法」を実施しましょう。</a:t>
            </a:r>
            <a:endParaRPr dirty="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4</a:t>
            </a:fld>
            <a:endParaRPr kumimoji="1" lang="ja-JP" altLang="en-US"/>
          </a:p>
        </p:txBody>
      </p:sp>
    </p:spTree>
    <p:extLst>
      <p:ext uri="{BB962C8B-B14F-4D97-AF65-F5344CB8AC3E}">
        <p14:creationId xmlns:p14="http://schemas.microsoft.com/office/powerpoint/2010/main" val="1537540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・傷病者に意識がない場合、あるいは最初は意識があったのに応急手当を行っている最中に反応が無くなった場合には、通常の心肺蘇生の手順を開始します。</a:t>
            </a:r>
            <a:endParaRPr lang="en-US" altLang="ja-JP" dirty="0" smtClean="0"/>
          </a:p>
          <a:p>
            <a:r>
              <a:rPr lang="ja-JP" altLang="en-US" dirty="0" smtClean="0"/>
              <a:t>・助けを呼ぶことや</a:t>
            </a:r>
            <a:r>
              <a:rPr lang="en-US" altLang="ja-JP" dirty="0" smtClean="0"/>
              <a:t>119</a:t>
            </a:r>
            <a:r>
              <a:rPr lang="ja-JP" altLang="en-US" dirty="0" smtClean="0"/>
              <a:t>番通報がまだ済んでいない場合には、ただちに助けを呼び、</a:t>
            </a:r>
            <a:r>
              <a:rPr lang="en-US" altLang="ja-JP" dirty="0" smtClean="0"/>
              <a:t>119</a:t>
            </a:r>
            <a:r>
              <a:rPr lang="ja-JP" altLang="en-US" dirty="0" smtClean="0"/>
              <a:t>番通報と</a:t>
            </a:r>
            <a:r>
              <a:rPr lang="en-US" altLang="ja-JP" dirty="0" smtClean="0"/>
              <a:t>AED</a:t>
            </a:r>
            <a:r>
              <a:rPr lang="ja-JP" altLang="en-US" dirty="0" smtClean="0"/>
              <a:t>を手配します。</a:t>
            </a:r>
            <a:endParaRPr lang="en-US" altLang="ja-JP" dirty="0" smtClean="0"/>
          </a:p>
          <a:p>
            <a:r>
              <a:rPr lang="ja-JP" altLang="en-US" dirty="0" smtClean="0"/>
              <a:t>・心肺蘇生を開始します。</a:t>
            </a:r>
            <a:endParaRPr lang="en-US" altLang="ja-JP" dirty="0" smtClean="0"/>
          </a:p>
          <a:p>
            <a:r>
              <a:rPr lang="ja-JP" altLang="en-US" dirty="0" smtClean="0"/>
              <a:t>・心肺蘇生を行っている途中で口の中に異物が見えた場合、可能ならば異物を取り除きます。</a:t>
            </a:r>
            <a:endParaRPr lang="en-US" altLang="ja-JP" dirty="0" smtClean="0"/>
          </a:p>
          <a:p>
            <a:r>
              <a:rPr lang="ja-JP" altLang="en-US" dirty="0" smtClean="0"/>
              <a:t>・口の中に異物が見えない場合は、探すのに時間を費やすことはせず、心肺蘇生を繰り返します。</a:t>
            </a:r>
          </a:p>
          <a:p>
            <a:endParaRPr dirty="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5</a:t>
            </a:fld>
            <a:endParaRPr kumimoji="1" lang="ja-JP" altLang="en-US"/>
          </a:p>
        </p:txBody>
      </p:sp>
    </p:spTree>
    <p:extLst>
      <p:ext uri="{BB962C8B-B14F-4D97-AF65-F5344CB8AC3E}">
        <p14:creationId xmlns:p14="http://schemas.microsoft.com/office/powerpoint/2010/main" val="1029448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・気道異物の除去の流れをまとめると、次のとおりになります。</a:t>
            </a:r>
            <a:endParaRPr lang="en-US" altLang="ja-JP" dirty="0" smtClean="0"/>
          </a:p>
          <a:p>
            <a:r>
              <a:rPr lang="ja-JP" altLang="en-US" dirty="0" smtClean="0"/>
              <a:t>・まず、意識を確認します。</a:t>
            </a:r>
            <a:endParaRPr lang="en-US" altLang="ja-JP" dirty="0" smtClean="0"/>
          </a:p>
          <a:p>
            <a:r>
              <a:rPr lang="ja-JP" altLang="en-US" dirty="0" smtClean="0"/>
              <a:t>・意識がない場合は、</a:t>
            </a:r>
            <a:r>
              <a:rPr lang="en-US" altLang="ja-JP" dirty="0" smtClean="0"/>
              <a:t>119</a:t>
            </a:r>
            <a:r>
              <a:rPr lang="ja-JP" altLang="en-US" dirty="0" smtClean="0"/>
              <a:t>番通報と</a:t>
            </a:r>
            <a:r>
              <a:rPr lang="en-US" altLang="ja-JP" dirty="0" smtClean="0"/>
              <a:t>AED</a:t>
            </a:r>
            <a:r>
              <a:rPr lang="ja-JP" altLang="en-US" dirty="0" smtClean="0"/>
              <a:t>を手配した上で、心肺蘇生を開始します。</a:t>
            </a:r>
            <a:endParaRPr lang="en-US" altLang="ja-JP" dirty="0" smtClean="0"/>
          </a:p>
          <a:p>
            <a:r>
              <a:rPr lang="ja-JP" altLang="en-US" dirty="0" smtClean="0"/>
              <a:t>・意識がある場合は、</a:t>
            </a:r>
            <a:r>
              <a:rPr lang="en-US" altLang="ja-JP" dirty="0" smtClean="0"/>
              <a:t>119</a:t>
            </a:r>
            <a:r>
              <a:rPr lang="ja-JP" altLang="en-US" dirty="0" smtClean="0"/>
              <a:t>番通報をした上で、二つの異物除去方法を試しましょう。</a:t>
            </a:r>
            <a:endParaRPr lang="en-US" altLang="ja-JP" dirty="0" smtClean="0"/>
          </a:p>
          <a:p>
            <a:r>
              <a:rPr lang="ja-JP" altLang="en-US" dirty="0" smtClean="0"/>
              <a:t>・普段は普通に出来ること、落ち着いて出来ることも、緊急時には難しいかもしれません・</a:t>
            </a:r>
            <a:endParaRPr lang="en-US" altLang="ja-JP" dirty="0" smtClean="0"/>
          </a:p>
          <a:p>
            <a:r>
              <a:rPr lang="ja-JP" altLang="en-US" dirty="0" smtClean="0"/>
              <a:t>・いざというときに、適切な行動ができるよう、日頃から考えておくことが大切です。</a:t>
            </a:r>
          </a:p>
          <a:p>
            <a:endParaRPr dirty="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6</a:t>
            </a:fld>
            <a:endParaRPr kumimoji="1" lang="ja-JP" altLang="en-US"/>
          </a:p>
        </p:txBody>
      </p:sp>
    </p:spTree>
    <p:extLst>
      <p:ext uri="{BB962C8B-B14F-4D97-AF65-F5344CB8AC3E}">
        <p14:creationId xmlns:p14="http://schemas.microsoft.com/office/powerpoint/2010/main" val="2303787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1036" name="Title 8"/>
          <p:cNvSpPr>
            <a:spLocks noGrp="1"/>
          </p:cNvSpPr>
          <p:nvPr>
            <p:ph type="ctrTitle"/>
          </p:nvPr>
        </p:nvSpPr>
        <p:spPr>
          <a:xfrm>
            <a:off x="533400" y="1371600"/>
            <a:ext cx="7851648" cy="1828800"/>
          </a:xfrm>
          <a:prstGeom prst="rect">
            <a:avLst/>
          </a:prstGeom>
          <a:ln w="9525">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037" name="Subtitle 16"/>
          <p:cNvSpPr>
            <a:spLocks noGrp="1"/>
          </p:cNvSpPr>
          <p:nvPr>
            <p:ph type="subTitle" idx="1"/>
          </p:nvPr>
        </p:nvSpPr>
        <p:spPr>
          <a:xfrm>
            <a:off x="533400" y="3228536"/>
            <a:ext cx="7854696" cy="1752600"/>
          </a:xfrm>
          <a:prstGeom prst="rect">
            <a:avLst/>
          </a:prstGeo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1038" name="Date Placeholder 29"/>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39" name="Footer Placeholder 18"/>
          <p:cNvSpPr>
            <a:spLocks noGrp="1"/>
          </p:cNvSpPr>
          <p:nvPr>
            <p:ph type="ftr" sz="quarter" idx="11"/>
          </p:nvPr>
        </p:nvSpPr>
        <p:spPr>
          <a:prstGeom prst="rect">
            <a:avLst/>
          </a:prstGeom>
        </p:spPr>
        <p:txBody>
          <a:bodyPr/>
          <a:lstStyle/>
          <a:p>
            <a:endParaRPr kumimoji="1" lang="ja-JP" altLang="en-US"/>
          </a:p>
        </p:txBody>
      </p:sp>
      <p:sp>
        <p:nvSpPr>
          <p:cNvPr id="1040" name="Slide Number Placeholder 26"/>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97" name="Title 1"/>
          <p:cNvSpPr>
            <a:spLocks noGrp="1"/>
          </p:cNvSpPr>
          <p:nvPr>
            <p:ph type="title"/>
          </p:nvPr>
        </p:nvSpPr>
        <p:spPr>
          <a:prstGeom prst="rect">
            <a:avLst/>
          </a:prstGeom>
        </p:spPr>
        <p:txBody>
          <a:bodyPr/>
          <a:lstStyle/>
          <a:p>
            <a:r>
              <a:rPr kumimoji="0" lang="ja-JP" altLang="en-US" smtClean="0"/>
              <a:t>マスター タイトルの書式設定</a:t>
            </a:r>
            <a:endParaRPr kumimoji="0" lang="en-US"/>
          </a:p>
        </p:txBody>
      </p:sp>
      <p:sp>
        <p:nvSpPr>
          <p:cNvPr id="1098" name="Vertical Text Placeholder 2"/>
          <p:cNvSpPr>
            <a:spLocks noGrp="1"/>
          </p:cNvSpPr>
          <p:nvPr>
            <p:ph type="body" orient="vert" idx="1"/>
          </p:nvPr>
        </p:nvSpPr>
        <p:spPr>
          <a:prstGeom prst="rect">
            <a:avLst/>
          </a:prstGeo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99" name="Date Placeholder 3"/>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100" name="Footer Placeholder 4"/>
          <p:cNvSpPr>
            <a:spLocks noGrp="1"/>
          </p:cNvSpPr>
          <p:nvPr>
            <p:ph type="ftr" sz="quarter" idx="11"/>
          </p:nvPr>
        </p:nvSpPr>
        <p:spPr>
          <a:prstGeom prst="rect">
            <a:avLst/>
          </a:prstGeom>
        </p:spPr>
        <p:txBody>
          <a:bodyPr/>
          <a:lstStyle/>
          <a:p>
            <a:endParaRPr kumimoji="1" lang="ja-JP" altLang="en-US"/>
          </a:p>
        </p:txBody>
      </p:sp>
      <p:sp>
        <p:nvSpPr>
          <p:cNvPr id="1101" name="Slide Number Placeholder 5"/>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103" name="Vertical Title 1"/>
          <p:cNvSpPr>
            <a:spLocks noGrp="1"/>
          </p:cNvSpPr>
          <p:nvPr>
            <p:ph type="title" orient="vert"/>
          </p:nvPr>
        </p:nvSpPr>
        <p:spPr>
          <a:xfrm>
            <a:off x="6629400" y="914401"/>
            <a:ext cx="2057400" cy="5211763"/>
          </a:xfrm>
          <a:prstGeom prst="rect">
            <a:avLst/>
          </a:prstGeom>
        </p:spPr>
        <p:txBody>
          <a:bodyPr vert="eaVert"/>
          <a:lstStyle/>
          <a:p>
            <a:r>
              <a:rPr kumimoji="0" lang="ja-JP" altLang="en-US" smtClean="0"/>
              <a:t>マスター タイトルの書式設定</a:t>
            </a:r>
            <a:endParaRPr kumimoji="0" lang="en-US"/>
          </a:p>
        </p:txBody>
      </p:sp>
      <p:sp>
        <p:nvSpPr>
          <p:cNvPr id="1104" name="Vertical Text Placeholder 2"/>
          <p:cNvSpPr>
            <a:spLocks noGrp="1"/>
          </p:cNvSpPr>
          <p:nvPr>
            <p:ph type="body" orient="vert" idx="1"/>
          </p:nvPr>
        </p:nvSpPr>
        <p:spPr>
          <a:xfrm>
            <a:off x="457200" y="914401"/>
            <a:ext cx="6019800" cy="5211763"/>
          </a:xfrm>
          <a:prstGeom prst="rect">
            <a:avLst/>
          </a:prstGeo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05" name="Date Placeholder 3"/>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106" name="Footer Placeholder 4"/>
          <p:cNvSpPr>
            <a:spLocks noGrp="1"/>
          </p:cNvSpPr>
          <p:nvPr>
            <p:ph type="ftr" sz="quarter" idx="11"/>
          </p:nvPr>
        </p:nvSpPr>
        <p:spPr>
          <a:prstGeom prst="rect">
            <a:avLst/>
          </a:prstGeom>
        </p:spPr>
        <p:txBody>
          <a:bodyPr/>
          <a:lstStyle/>
          <a:p>
            <a:endParaRPr kumimoji="1" lang="ja-JP" altLang="en-US"/>
          </a:p>
        </p:txBody>
      </p:sp>
      <p:sp>
        <p:nvSpPr>
          <p:cNvPr id="1107" name="Slide Number Placeholder 5"/>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2" name="Title 1"/>
          <p:cNvSpPr>
            <a:spLocks noGrp="1"/>
          </p:cNvSpPr>
          <p:nvPr>
            <p:ph type="title"/>
          </p:nvPr>
        </p:nvSpPr>
        <p:spPr>
          <a:prstGeom prst="rect">
            <a:avLst/>
          </a:prstGeom>
        </p:spPr>
        <p:txBody>
          <a:bodyPr/>
          <a:lstStyle/>
          <a:p>
            <a:r>
              <a:rPr kumimoji="0" lang="ja-JP" altLang="en-US" smtClean="0"/>
              <a:t>マスター タイトルの書式設定</a:t>
            </a:r>
            <a:endParaRPr kumimoji="0" lang="en-US"/>
          </a:p>
        </p:txBody>
      </p:sp>
      <p:sp>
        <p:nvSpPr>
          <p:cNvPr id="1043" name="Content Placeholder 2"/>
          <p:cNvSpPr>
            <a:spLocks noGrp="1"/>
          </p:cNvSpPr>
          <p:nvPr>
            <p:ph idx="1"/>
          </p:nvPr>
        </p:nvSpPr>
        <p:spPr>
          <a:prstGeom prst="rect">
            <a:avLst/>
          </a:prstGeo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44" name="Date Placeholder 3"/>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45" name="Footer Placeholder 4"/>
          <p:cNvSpPr>
            <a:spLocks noGrp="1"/>
          </p:cNvSpPr>
          <p:nvPr>
            <p:ph type="ftr" sz="quarter" idx="11"/>
          </p:nvPr>
        </p:nvSpPr>
        <p:spPr>
          <a:prstGeom prst="rect">
            <a:avLst/>
          </a:prstGeom>
        </p:spPr>
        <p:txBody>
          <a:bodyPr/>
          <a:lstStyle/>
          <a:p>
            <a:endParaRPr kumimoji="1" lang="ja-JP" altLang="en-US"/>
          </a:p>
        </p:txBody>
      </p:sp>
      <p:sp>
        <p:nvSpPr>
          <p:cNvPr id="1046" name="Slide Number Placeholder 5"/>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1048" name="Title 1"/>
          <p:cNvSpPr>
            <a:spLocks noGrp="1"/>
          </p:cNvSpPr>
          <p:nvPr>
            <p:ph type="title"/>
          </p:nvPr>
        </p:nvSpPr>
        <p:spPr>
          <a:xfrm>
            <a:off x="530352" y="1316736"/>
            <a:ext cx="7772400" cy="1362456"/>
          </a:xfrm>
          <a:prstGeom prst="rect">
            <a:avLst/>
          </a:prstGeom>
          <a:ln w="9525">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049" name="Text Placeholder 2"/>
          <p:cNvSpPr>
            <a:spLocks noGrp="1"/>
          </p:cNvSpPr>
          <p:nvPr>
            <p:ph type="body" idx="1"/>
          </p:nvPr>
        </p:nvSpPr>
        <p:spPr>
          <a:xfrm>
            <a:off x="530352" y="2704664"/>
            <a:ext cx="7772400" cy="1509712"/>
          </a:xfrm>
          <a:prstGeom prst="rect">
            <a:avLst/>
          </a:prstGeo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1050" name="Date Placeholder 3"/>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51" name="Footer Placeholder 4"/>
          <p:cNvSpPr>
            <a:spLocks noGrp="1"/>
          </p:cNvSpPr>
          <p:nvPr>
            <p:ph type="ftr" sz="quarter" idx="11"/>
          </p:nvPr>
        </p:nvSpPr>
        <p:spPr>
          <a:prstGeom prst="rect">
            <a:avLst/>
          </a:prstGeom>
        </p:spPr>
        <p:txBody>
          <a:bodyPr/>
          <a:lstStyle/>
          <a:p>
            <a:endParaRPr kumimoji="1" lang="ja-JP" altLang="en-US"/>
          </a:p>
        </p:txBody>
      </p:sp>
      <p:sp>
        <p:nvSpPr>
          <p:cNvPr id="1052" name="Slide Number Placeholder 5"/>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4" name="Title 1"/>
          <p:cNvSpPr>
            <a:spLocks noGrp="1"/>
          </p:cNvSpPr>
          <p:nvPr>
            <p:ph type="title"/>
          </p:nvPr>
        </p:nvSpPr>
        <p:spPr>
          <a:xfrm>
            <a:off x="457200" y="704088"/>
            <a:ext cx="8229600" cy="1143000"/>
          </a:xfrm>
          <a:prstGeom prst="rect">
            <a:avLst/>
          </a:prstGeom>
        </p:spPr>
        <p:txBody>
          <a:bodyPr/>
          <a:lstStyle/>
          <a:p>
            <a:r>
              <a:rPr kumimoji="0" lang="ja-JP" altLang="en-US" smtClean="0"/>
              <a:t>マスター タイトルの書式設定</a:t>
            </a:r>
            <a:endParaRPr kumimoji="0" lang="en-US"/>
          </a:p>
        </p:txBody>
      </p:sp>
      <p:sp>
        <p:nvSpPr>
          <p:cNvPr id="1055" name="Content Placeholder 2"/>
          <p:cNvSpPr>
            <a:spLocks noGrp="1"/>
          </p:cNvSpPr>
          <p:nvPr>
            <p:ph sz="half" idx="1"/>
          </p:nvPr>
        </p:nvSpPr>
        <p:spPr>
          <a:xfrm>
            <a:off x="457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56" name="Content Placeholder 3"/>
          <p:cNvSpPr>
            <a:spLocks noGrp="1"/>
          </p:cNvSpPr>
          <p:nvPr>
            <p:ph sz="half" idx="2"/>
          </p:nvPr>
        </p:nvSpPr>
        <p:spPr>
          <a:xfrm>
            <a:off x="4648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57" name="Date Placeholder 4"/>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58" name="Footer Placeholder 5"/>
          <p:cNvSpPr>
            <a:spLocks noGrp="1"/>
          </p:cNvSpPr>
          <p:nvPr>
            <p:ph type="ftr" sz="quarter" idx="11"/>
          </p:nvPr>
        </p:nvSpPr>
        <p:spPr>
          <a:prstGeom prst="rect">
            <a:avLst/>
          </a:prstGeom>
        </p:spPr>
        <p:txBody>
          <a:bodyPr/>
          <a:lstStyle/>
          <a:p>
            <a:endParaRPr kumimoji="1" lang="ja-JP" altLang="en-US"/>
          </a:p>
        </p:txBody>
      </p:sp>
      <p:sp>
        <p:nvSpPr>
          <p:cNvPr id="1059" name="Slide Number Placeholder 6"/>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1" name="Title 1"/>
          <p:cNvSpPr>
            <a:spLocks noGrp="1"/>
          </p:cNvSpPr>
          <p:nvPr>
            <p:ph type="title"/>
          </p:nvPr>
        </p:nvSpPr>
        <p:spPr>
          <a:xfrm>
            <a:off x="457200" y="704088"/>
            <a:ext cx="8229600" cy="1143000"/>
          </a:xfrm>
          <a:prstGeom prst="rect">
            <a:avLst/>
          </a:prstGeom>
        </p:spPr>
        <p:txBody>
          <a:bodyPr tIns="45720" anchor="b"/>
          <a:lstStyle>
            <a:lvl1pPr>
              <a:defRPr/>
            </a:lvl1pPr>
          </a:lstStyle>
          <a:p>
            <a:r>
              <a:rPr kumimoji="0" lang="ja-JP" altLang="en-US" smtClean="0"/>
              <a:t>マスター タイトルの書式設定</a:t>
            </a:r>
            <a:endParaRPr kumimoji="0" lang="en-US"/>
          </a:p>
        </p:txBody>
      </p:sp>
      <p:sp>
        <p:nvSpPr>
          <p:cNvPr id="1062" name="Text Placeholder 2"/>
          <p:cNvSpPr>
            <a:spLocks noGrp="1"/>
          </p:cNvSpPr>
          <p:nvPr>
            <p:ph type="body" idx="1"/>
          </p:nvPr>
        </p:nvSpPr>
        <p:spPr>
          <a:xfrm>
            <a:off x="457200" y="1855248"/>
            <a:ext cx="4040188" cy="659352"/>
          </a:xfrm>
          <a:prstGeom prst="rect">
            <a:avLst/>
          </a:prstGeo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1063" name="Text Placeholder 3"/>
          <p:cNvSpPr>
            <a:spLocks noGrp="1"/>
          </p:cNvSpPr>
          <p:nvPr>
            <p:ph type="body" sz="half" idx="3"/>
          </p:nvPr>
        </p:nvSpPr>
        <p:spPr>
          <a:xfrm>
            <a:off x="4645025" y="1859757"/>
            <a:ext cx="4041775" cy="654843"/>
          </a:xfrm>
          <a:prstGeom prst="rect">
            <a:avLst/>
          </a:prstGeo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1064" name="Content Placeholder 4"/>
          <p:cNvSpPr>
            <a:spLocks noGrp="1"/>
          </p:cNvSpPr>
          <p:nvPr>
            <p:ph sz="quarter" idx="2"/>
          </p:nvPr>
        </p:nvSpPr>
        <p:spPr>
          <a:xfrm>
            <a:off x="457200" y="2514600"/>
            <a:ext cx="4040188"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65" name="Content Placeholder 5"/>
          <p:cNvSpPr>
            <a:spLocks noGrp="1"/>
          </p:cNvSpPr>
          <p:nvPr>
            <p:ph sz="quarter" idx="4"/>
          </p:nvPr>
        </p:nvSpPr>
        <p:spPr>
          <a:xfrm>
            <a:off x="4645025" y="2514600"/>
            <a:ext cx="4041775"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66" name="Date Placeholder 6"/>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67" name="Footer Placeholder 7"/>
          <p:cNvSpPr>
            <a:spLocks noGrp="1"/>
          </p:cNvSpPr>
          <p:nvPr>
            <p:ph type="ftr" sz="quarter" idx="11"/>
          </p:nvPr>
        </p:nvSpPr>
        <p:spPr>
          <a:prstGeom prst="rect">
            <a:avLst/>
          </a:prstGeom>
        </p:spPr>
        <p:txBody>
          <a:bodyPr/>
          <a:lstStyle/>
          <a:p>
            <a:endParaRPr kumimoji="1" lang="ja-JP" altLang="en-US"/>
          </a:p>
        </p:txBody>
      </p:sp>
      <p:sp>
        <p:nvSpPr>
          <p:cNvPr id="1068" name="Slide Number Placeholder 8"/>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0" name="Title 1"/>
          <p:cNvSpPr>
            <a:spLocks noGrp="1"/>
          </p:cNvSpPr>
          <p:nvPr>
            <p:ph type="title"/>
          </p:nvPr>
        </p:nvSpPr>
        <p:spPr>
          <a:xfrm>
            <a:off x="457200" y="704088"/>
            <a:ext cx="8305800" cy="1143000"/>
          </a:xfrm>
          <a:prstGeom prst="rect">
            <a:avLst/>
          </a:prstGeo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1071" name="Date Placeholder 2"/>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72" name="Footer Placeholder 3"/>
          <p:cNvSpPr>
            <a:spLocks noGrp="1"/>
          </p:cNvSpPr>
          <p:nvPr>
            <p:ph type="ftr" sz="quarter" idx="11"/>
          </p:nvPr>
        </p:nvSpPr>
        <p:spPr>
          <a:prstGeom prst="rect">
            <a:avLst/>
          </a:prstGeom>
        </p:spPr>
        <p:txBody>
          <a:bodyPr/>
          <a:lstStyle/>
          <a:p>
            <a:endParaRPr kumimoji="1" lang="ja-JP" altLang="en-US"/>
          </a:p>
        </p:txBody>
      </p:sp>
      <p:sp>
        <p:nvSpPr>
          <p:cNvPr id="1073" name="Slide Number Placeholder 4"/>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5" name="Date Placeholder 1"/>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76" name="Footer Placeholder 2"/>
          <p:cNvSpPr>
            <a:spLocks noGrp="1"/>
          </p:cNvSpPr>
          <p:nvPr>
            <p:ph type="ftr" sz="quarter" idx="11"/>
          </p:nvPr>
        </p:nvSpPr>
        <p:spPr>
          <a:prstGeom prst="rect">
            <a:avLst/>
          </a:prstGeom>
        </p:spPr>
        <p:txBody>
          <a:bodyPr/>
          <a:lstStyle/>
          <a:p>
            <a:endParaRPr kumimoji="1" lang="ja-JP" altLang="en-US"/>
          </a:p>
        </p:txBody>
      </p:sp>
      <p:sp>
        <p:nvSpPr>
          <p:cNvPr id="1077" name="Slide Number Placeholder 3"/>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9" name="Title 1"/>
          <p:cNvSpPr>
            <a:spLocks noGrp="1"/>
          </p:cNvSpPr>
          <p:nvPr>
            <p:ph type="title"/>
          </p:nvPr>
        </p:nvSpPr>
        <p:spPr>
          <a:xfrm>
            <a:off x="685800" y="514352"/>
            <a:ext cx="2743200" cy="1162050"/>
          </a:xfrm>
          <a:prstGeom prst="rect">
            <a:avLst/>
          </a:prstGeo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1080" name="Text Placeholder 2"/>
          <p:cNvSpPr>
            <a:spLocks noGrp="1"/>
          </p:cNvSpPr>
          <p:nvPr>
            <p:ph type="body" idx="2"/>
          </p:nvPr>
        </p:nvSpPr>
        <p:spPr>
          <a:xfrm>
            <a:off x="685800" y="1676400"/>
            <a:ext cx="2743200" cy="4572000"/>
          </a:xfrm>
          <a:prstGeom prst="rect">
            <a:avLst/>
          </a:prstGeo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1081" name="Content Placeholder 3"/>
          <p:cNvSpPr>
            <a:spLocks noGrp="1"/>
          </p:cNvSpPr>
          <p:nvPr>
            <p:ph sz="half" idx="1"/>
          </p:nvPr>
        </p:nvSpPr>
        <p:spPr>
          <a:xfrm>
            <a:off x="3575050" y="1676400"/>
            <a:ext cx="5111750" cy="4572000"/>
          </a:xfrm>
          <a:prstGeom prst="rect">
            <a:avLst/>
          </a:prstGeo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82" name="Date Placeholder 4"/>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83" name="Footer Placeholder 5"/>
          <p:cNvSpPr>
            <a:spLocks noGrp="1"/>
          </p:cNvSpPr>
          <p:nvPr>
            <p:ph type="ftr" sz="quarter" idx="11"/>
          </p:nvPr>
        </p:nvSpPr>
        <p:spPr>
          <a:prstGeom prst="rect">
            <a:avLst/>
          </a:prstGeom>
        </p:spPr>
        <p:txBody>
          <a:bodyPr/>
          <a:lstStyle/>
          <a:p>
            <a:endParaRPr kumimoji="1" lang="ja-JP" altLang="en-US"/>
          </a:p>
        </p:txBody>
      </p:sp>
      <p:sp>
        <p:nvSpPr>
          <p:cNvPr id="1084" name="Slide Number Placeholder 6"/>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086"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87"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88" name="Title 1"/>
          <p:cNvSpPr>
            <a:spLocks noGrp="1"/>
          </p:cNvSpPr>
          <p:nvPr>
            <p:ph type="title"/>
          </p:nvPr>
        </p:nvSpPr>
        <p:spPr>
          <a:xfrm>
            <a:off x="609600" y="1176996"/>
            <a:ext cx="2212848" cy="1582621"/>
          </a:xfrm>
          <a:prstGeom prst="rect">
            <a:avLst/>
          </a:prstGeo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1089" name="Text Placeholder 3"/>
          <p:cNvSpPr>
            <a:spLocks noGrp="1"/>
          </p:cNvSpPr>
          <p:nvPr>
            <p:ph type="body" sz="half" idx="2"/>
          </p:nvPr>
        </p:nvSpPr>
        <p:spPr>
          <a:xfrm>
            <a:off x="609600" y="2828785"/>
            <a:ext cx="2209800" cy="2179320"/>
          </a:xfrm>
          <a:prstGeom prst="rect">
            <a:avLst/>
          </a:prstGeo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90" name="Date Placeholder 4"/>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91" name="Footer Placeholder 5"/>
          <p:cNvSpPr>
            <a:spLocks noGrp="1"/>
          </p:cNvSpPr>
          <p:nvPr>
            <p:ph type="ftr" sz="quarter" idx="11"/>
          </p:nvPr>
        </p:nvSpPr>
        <p:spPr>
          <a:prstGeom prst="rect">
            <a:avLst/>
          </a:prstGeom>
        </p:spPr>
        <p:txBody>
          <a:bodyPr/>
          <a:lstStyle/>
          <a:p>
            <a:endParaRPr kumimoji="1" lang="ja-JP" altLang="en-US"/>
          </a:p>
        </p:txBody>
      </p:sp>
      <p:sp>
        <p:nvSpPr>
          <p:cNvPr id="1092" name="Slide Number Placeholder 6"/>
          <p:cNvSpPr>
            <a:spLocks noGrp="1"/>
          </p:cNvSpPr>
          <p:nvPr>
            <p:ph type="sldNum" sz="quarter" idx="12"/>
          </p:nvPr>
        </p:nvSpPr>
        <p:spPr>
          <a:xfrm>
            <a:off x="8077200" y="6356350"/>
            <a:ext cx="609600" cy="365125"/>
          </a:xfrm>
          <a:prstGeom prst="rect">
            <a:avLst/>
          </a:prstGeom>
        </p:spPr>
        <p:txBody>
          <a:bodyPr/>
          <a:lstStyle/>
          <a:p>
            <a:fld id="{B84BF67C-6FE9-4FDD-BE44-268345425DAF}" type="slidenum">
              <a:rPr kumimoji="1" lang="ja-JP" altLang="en-US" smtClean="0"/>
              <a:t>‹#›</a:t>
            </a:fld>
            <a:endParaRPr kumimoji="1" lang="ja-JP" altLang="en-US"/>
          </a:p>
        </p:txBody>
      </p:sp>
      <p:sp>
        <p:nvSpPr>
          <p:cNvPr id="109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94" name="Freeform 9"/>
          <p:cNvSpPr/>
          <p:nvPr/>
        </p:nvSpPr>
        <p:spPr>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95" name="Freeform 10"/>
          <p:cNvSpPr/>
          <p:nvPr/>
        </p:nvSpPr>
        <p:spPr>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5" name="Freeform 6"/>
          <p:cNvSpPr/>
          <p:nvPr/>
        </p:nvSpPr>
        <p:spPr>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26" name="Freeform 7"/>
          <p:cNvSpPr/>
          <p:nvPr/>
        </p:nvSpPr>
        <p:spPr>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27"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1028"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29"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4E8D65-294A-49C0-BE4A-808C2572D0F2}" type="datetimeFigureOut">
              <a:rPr kumimoji="1" lang="ja-JP" altLang="en-US" smtClean="0"/>
              <a:t>2020/6/24</a:t>
            </a:fld>
            <a:endParaRPr kumimoji="1" lang="ja-JP" altLang="en-US"/>
          </a:p>
        </p:txBody>
      </p:sp>
      <p:sp>
        <p:nvSpPr>
          <p:cNvPr id="1030"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031"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4BF67C-6FE9-4FDD-BE44-268345425DAF}" type="slidenum">
              <a:rPr kumimoji="1" lang="ja-JP" altLang="en-US" smtClean="0"/>
              <a:t>‹#›</a:t>
            </a:fld>
            <a:endParaRPr kumimoji="1" lang="ja-JP" altLang="en-US"/>
          </a:p>
        </p:txBody>
      </p:sp>
      <p:grpSp>
        <p:nvGrpSpPr>
          <p:cNvPr id="1032" name="Group 1"/>
          <p:cNvGrpSpPr/>
          <p:nvPr/>
        </p:nvGrpSpPr>
        <p:grpSpPr>
          <a:xfrm>
            <a:off x="-19017" y="202408"/>
            <a:ext cx="9180548" cy="649224"/>
            <a:chOff x="-19045" y="216550"/>
            <a:chExt cx="9180548" cy="649224"/>
          </a:xfrm>
        </p:grpSpPr>
        <p:sp>
          <p:nvSpPr>
            <p:cNvPr id="1033" name="Freeform 11"/>
            <p:cNvSpPr/>
            <p:nvPr/>
          </p:nvSpPr>
          <p:spPr>
            <a:xfrm rot="21435688">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34" name="Freeform 12"/>
            <p:cNvSpPr/>
            <p:nvPr/>
          </p:nvSpPr>
          <p:spPr>
            <a:xfrm rot="21435688">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 name="角丸四角形 5"/>
          <p:cNvSpPr/>
          <p:nvPr/>
        </p:nvSpPr>
        <p:spPr>
          <a:xfrm>
            <a:off x="413165" y="1132114"/>
            <a:ext cx="8352928" cy="5452619"/>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1149" name="テキスト ボックス 8"/>
          <p:cNvSpPr txBox="1"/>
          <p:nvPr/>
        </p:nvSpPr>
        <p:spPr>
          <a:xfrm>
            <a:off x="529011" y="236411"/>
            <a:ext cx="8121236" cy="707886"/>
          </a:xfrm>
          <a:prstGeom prst="rect">
            <a:avLst/>
          </a:prstGeom>
          <a:noFill/>
        </p:spPr>
        <p:txBody>
          <a:bodyPr wrap="square" rtlCol="0">
            <a:spAutoFit/>
          </a:bodyPr>
          <a:lstStyle/>
          <a:p>
            <a:r>
              <a:rPr kumimoji="1" lang="ja-JP" altLang="en-US" sz="4000" dirty="0" smtClean="0">
                <a:latin typeface="HGP創英角ｺﾞｼｯｸUB" pitchFamily="50" charset="-128"/>
                <a:ea typeface="HGP創英角ｺﾞｼｯｸUB" pitchFamily="50" charset="-128"/>
              </a:rPr>
              <a:t>のどに何かが詰まったときの対処法</a:t>
            </a:r>
            <a:endParaRPr kumimoji="1" lang="ja-JP" altLang="en-US" sz="4000" dirty="0">
              <a:latin typeface="HGP創英角ｺﾞｼｯｸUB" pitchFamily="50" charset="-128"/>
              <a:ea typeface="HGP創英角ｺﾞｼｯｸUB" pitchFamily="50" charset="-128"/>
            </a:endParaRPr>
          </a:p>
        </p:txBody>
      </p:sp>
      <p:sp>
        <p:nvSpPr>
          <p:cNvPr id="8" name="正方形/長方形 7"/>
          <p:cNvSpPr/>
          <p:nvPr/>
        </p:nvSpPr>
        <p:spPr>
          <a:xfrm>
            <a:off x="5874929" y="2435422"/>
            <a:ext cx="2208233" cy="729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a:solidFill>
                  <a:srgbClr val="FF0000"/>
                </a:solidFill>
                <a:latin typeface="HGP創英角ｺﾞｼｯｸUB" pitchFamily="50" charset="-128"/>
                <a:ea typeface="HGP創英角ｺﾞｼｯｸUB" pitchFamily="50" charset="-128"/>
              </a:rPr>
              <a:t>弱</a:t>
            </a:r>
            <a:r>
              <a:rPr lang="ja-JP" altLang="en-US" sz="3800" spc="-90" dirty="0" smtClean="0">
                <a:solidFill>
                  <a:srgbClr val="FF0000"/>
                </a:solidFill>
                <a:latin typeface="HGP創英角ｺﾞｼｯｸUB" pitchFamily="50" charset="-128"/>
                <a:ea typeface="HGP創英角ｺﾞｼｯｸUB" pitchFamily="50" charset="-128"/>
              </a:rPr>
              <a:t>く</a:t>
            </a:r>
            <a:r>
              <a:rPr lang="ja-JP" altLang="en-US" sz="3800" spc="-90" dirty="0" smtClean="0">
                <a:solidFill>
                  <a:prstClr val="black"/>
                </a:solidFill>
                <a:latin typeface="HGP創英角ｺﾞｼｯｸUB" pitchFamily="50" charset="-128"/>
                <a:ea typeface="HGP創英角ｺﾞｼｯｸUB" pitchFamily="50" charset="-128"/>
              </a:rPr>
              <a:t>なり、</a:t>
            </a:r>
            <a:endParaRPr kumimoji="1" lang="ja-JP" altLang="en-US" dirty="0"/>
          </a:p>
        </p:txBody>
      </p:sp>
      <p:sp>
        <p:nvSpPr>
          <p:cNvPr id="7" name="正方形/長方形 6"/>
          <p:cNvSpPr/>
          <p:nvPr/>
        </p:nvSpPr>
        <p:spPr>
          <a:xfrm>
            <a:off x="574840" y="1232697"/>
            <a:ext cx="4014789" cy="685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高齢になると、</a:t>
            </a:r>
            <a:endParaRPr kumimoji="1" lang="ja-JP" altLang="en-US" dirty="0"/>
          </a:p>
        </p:txBody>
      </p:sp>
      <p:sp>
        <p:nvSpPr>
          <p:cNvPr id="17" name="正方形/長方形 16"/>
          <p:cNvSpPr/>
          <p:nvPr/>
        </p:nvSpPr>
        <p:spPr>
          <a:xfrm>
            <a:off x="573067" y="2449213"/>
            <a:ext cx="5535277" cy="676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誤飲した時に吐き出す力が</a:t>
            </a:r>
            <a:endParaRPr kumimoji="1" lang="ja-JP" altLang="en-US" dirty="0"/>
          </a:p>
        </p:txBody>
      </p:sp>
      <p:sp>
        <p:nvSpPr>
          <p:cNvPr id="18" name="正方形/長方形 17"/>
          <p:cNvSpPr/>
          <p:nvPr/>
        </p:nvSpPr>
        <p:spPr>
          <a:xfrm>
            <a:off x="573067" y="1763414"/>
            <a:ext cx="4243389" cy="8042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食べ物をかみ砕く力、</a:t>
            </a:r>
            <a:endParaRPr kumimoji="1" lang="ja-JP" altLang="en-US" dirty="0"/>
          </a:p>
        </p:txBody>
      </p:sp>
      <p:sp>
        <p:nvSpPr>
          <p:cNvPr id="19" name="正方形/長方形 18"/>
          <p:cNvSpPr/>
          <p:nvPr/>
        </p:nvSpPr>
        <p:spPr>
          <a:xfrm>
            <a:off x="4816456" y="1824066"/>
            <a:ext cx="4467701" cy="682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上手に飲み込む力、</a:t>
            </a:r>
            <a:endParaRPr kumimoji="1" lang="ja-JP" altLang="en-US" dirty="0"/>
          </a:p>
        </p:txBody>
      </p:sp>
      <p:sp>
        <p:nvSpPr>
          <p:cNvPr id="20" name="正方形/長方形 19"/>
          <p:cNvSpPr/>
          <p:nvPr/>
        </p:nvSpPr>
        <p:spPr>
          <a:xfrm>
            <a:off x="573067" y="3118390"/>
            <a:ext cx="7871180" cy="729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のどに物が詰まりやすくなります。</a:t>
            </a:r>
            <a:endParaRPr kumimoji="1" lang="ja-JP" altLang="en-US" dirty="0"/>
          </a:p>
        </p:txBody>
      </p:sp>
      <p:sp>
        <p:nvSpPr>
          <p:cNvPr id="21" name="正方形/長方形 20"/>
          <p:cNvSpPr/>
          <p:nvPr/>
        </p:nvSpPr>
        <p:spPr>
          <a:xfrm>
            <a:off x="573067" y="3742526"/>
            <a:ext cx="7871180" cy="1273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のどに物が詰まってしまった時の対処法、知っていますか？</a:t>
            </a:r>
            <a:endParaRPr kumimoji="1" lang="ja-JP" altLang="en-US" dirty="0"/>
          </a:p>
        </p:txBody>
      </p:sp>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74929" y="4425494"/>
            <a:ext cx="1341319" cy="1984035"/>
          </a:xfrm>
          <a:prstGeom prst="rect">
            <a:avLst/>
          </a:prstGeom>
        </p:spPr>
      </p:pic>
    </p:spTree>
    <p:extLst>
      <p:ext uri="{BB962C8B-B14F-4D97-AF65-F5344CB8AC3E}">
        <p14:creationId xmlns:p14="http://schemas.microsoft.com/office/powerpoint/2010/main" val="96813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2000"/>
                                        <p:tgtEl>
                                          <p:spTgt spid="1149"/>
                                        </p:tgtEl>
                                      </p:cBhvr>
                                    </p:animEffect>
                                    <p:anim calcmode="lin" valueType="num">
                                      <p:cBhvr>
                                        <p:cTn id="8" dur="2000" fill="hold"/>
                                        <p:tgtEl>
                                          <p:spTgt spid="1149"/>
                                        </p:tgtEl>
                                        <p:attrNameLst>
                                          <p:attrName>ppt_x</p:attrName>
                                        </p:attrNameLst>
                                      </p:cBhvr>
                                      <p:tavLst>
                                        <p:tav tm="0">
                                          <p:val>
                                            <p:strVal val="#ppt_x"/>
                                          </p:val>
                                        </p:tav>
                                        <p:tav tm="100000">
                                          <p:val>
                                            <p:strVal val="#ppt_x"/>
                                          </p:val>
                                        </p:tav>
                                      </p:tavLst>
                                    </p:anim>
                                    <p:anim calcmode="lin" valueType="num">
                                      <p:cBhvr>
                                        <p:cTn id="9" dur="2000" fill="hold"/>
                                        <p:tgtEl>
                                          <p:spTgt spid="11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48"/>
                                        </p:tgtEl>
                                        <p:attrNameLst>
                                          <p:attrName>style.visibility</p:attrName>
                                        </p:attrNameLst>
                                      </p:cBhvr>
                                      <p:to>
                                        <p:strVal val="visible"/>
                                      </p:to>
                                    </p:set>
                                    <p:animEffect transition="in" filter="fade">
                                      <p:cBhvr>
                                        <p:cTn id="14" dur="500"/>
                                        <p:tgtEl>
                                          <p:spTgt spid="114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45" presetClass="entr" presetSubtype="0"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2000"/>
                                        <p:tgtEl>
                                          <p:spTgt spid="22"/>
                                        </p:tgtEl>
                                      </p:cBhvr>
                                    </p:animEffect>
                                    <p:anim calcmode="lin" valueType="num">
                                      <p:cBhvr>
                                        <p:cTn id="55" dur="2000" fill="hold"/>
                                        <p:tgtEl>
                                          <p:spTgt spid="22"/>
                                        </p:tgtEl>
                                        <p:attrNameLst>
                                          <p:attrName>ppt_w</p:attrName>
                                        </p:attrNameLst>
                                      </p:cBhvr>
                                      <p:tavLst>
                                        <p:tav tm="0" fmla="#ppt_w*sin(2.5*pi*$)">
                                          <p:val>
                                            <p:fltVal val="0"/>
                                          </p:val>
                                        </p:tav>
                                        <p:tav tm="100000">
                                          <p:val>
                                            <p:fltVal val="1"/>
                                          </p:val>
                                        </p:tav>
                                      </p:tavLst>
                                    </p:anim>
                                    <p:anim calcmode="lin" valueType="num">
                                      <p:cBhvr>
                                        <p:cTn id="56" dur="20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8" grpId="0" animBg="1"/>
      <p:bldP spid="1149" grpId="0"/>
      <p:bldP spid="8" grpId="0"/>
      <p:bldP spid="7" grpId="0"/>
      <p:bldP spid="17" grpId="0"/>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 name="テキスト ボックス 8"/>
          <p:cNvSpPr txBox="1"/>
          <p:nvPr/>
        </p:nvSpPr>
        <p:spPr>
          <a:xfrm>
            <a:off x="93519" y="6355"/>
            <a:ext cx="8854718" cy="784830"/>
          </a:xfrm>
          <a:prstGeom prst="rect">
            <a:avLst/>
          </a:prstGeom>
          <a:noFill/>
        </p:spPr>
        <p:txBody>
          <a:bodyPr wrap="square" rtlCol="0">
            <a:spAutoFit/>
          </a:bodyPr>
          <a:lstStyle/>
          <a:p>
            <a:pPr algn="ctr"/>
            <a:r>
              <a:rPr lang="ja-JP" altLang="en-US" sz="4500" dirty="0" smtClean="0">
                <a:latin typeface="HGP創英角ｺﾞｼｯｸUB" pitchFamily="50" charset="-128"/>
                <a:ea typeface="HGP創英角ｺﾞｼｯｸUB" pitchFamily="50" charset="-128"/>
              </a:rPr>
              <a:t>気道異物の除去</a:t>
            </a:r>
            <a:endParaRPr kumimoji="1" lang="ja-JP" altLang="en-US" sz="4500" dirty="0">
              <a:latin typeface="HGP創英角ｺﾞｼｯｸUB" pitchFamily="50" charset="-128"/>
              <a:ea typeface="HGP創英角ｺﾞｼｯｸUB" pitchFamily="50" charset="-128"/>
            </a:endParaRPr>
          </a:p>
        </p:txBody>
      </p:sp>
      <p:sp>
        <p:nvSpPr>
          <p:cNvPr id="13" name="角丸四角形 5"/>
          <p:cNvSpPr/>
          <p:nvPr/>
        </p:nvSpPr>
        <p:spPr>
          <a:xfrm>
            <a:off x="93519" y="791185"/>
            <a:ext cx="8963395" cy="5956835"/>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1124" name="正方形/長方形 1123"/>
          <p:cNvSpPr/>
          <p:nvPr/>
        </p:nvSpPr>
        <p:spPr>
          <a:xfrm>
            <a:off x="4815440" y="1692382"/>
            <a:ext cx="4170097" cy="879499"/>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500" b="1" dirty="0" smtClean="0">
                <a:solidFill>
                  <a:schemeClr val="tx1"/>
                </a:solidFill>
                <a:latin typeface="HGP創英角ｺﾞｼｯｸUB" panose="020B0900000000000000" pitchFamily="50" charset="-128"/>
                <a:ea typeface="HGP創英角ｺﾞｼｯｸUB" panose="020B0900000000000000" pitchFamily="50" charset="-128"/>
              </a:rPr>
              <a:t>出来るだけ咳を続けさせる</a:t>
            </a:r>
            <a:endParaRPr kumimoji="1" lang="en-US" altLang="ja-JP" sz="2500" b="1"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en-US" altLang="ja-JP" sz="2500"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2500" dirty="0">
                <a:solidFill>
                  <a:srgbClr val="FF0000"/>
                </a:solidFill>
                <a:latin typeface="HGP創英角ｺﾞｼｯｸUB" panose="020B0900000000000000" pitchFamily="50" charset="-128"/>
                <a:ea typeface="HGP創英角ｺﾞｼｯｸUB" panose="020B0900000000000000" pitchFamily="50" charset="-128"/>
              </a:rPr>
              <a:t>最も効果的な異物</a:t>
            </a:r>
            <a:r>
              <a:rPr lang="ja-JP" altLang="en-US" sz="2500" dirty="0" smtClean="0">
                <a:solidFill>
                  <a:srgbClr val="FF0000"/>
                </a:solidFill>
                <a:latin typeface="HGP創英角ｺﾞｼｯｸUB" panose="020B0900000000000000" pitchFamily="50" charset="-128"/>
                <a:ea typeface="HGP創英角ｺﾞｼｯｸUB" panose="020B0900000000000000" pitchFamily="50" charset="-128"/>
              </a:rPr>
              <a:t>除去</a:t>
            </a:r>
            <a:endParaRPr kumimoji="1" lang="ja-JP" altLang="en-US" sz="2500" dirty="0">
              <a:solidFill>
                <a:srgbClr val="FF0000"/>
              </a:solidFill>
            </a:endParaRPr>
          </a:p>
        </p:txBody>
      </p:sp>
      <p:sp>
        <p:nvSpPr>
          <p:cNvPr id="44" name="角丸四角形 5"/>
          <p:cNvSpPr/>
          <p:nvPr/>
        </p:nvSpPr>
        <p:spPr>
          <a:xfrm>
            <a:off x="308275" y="3531913"/>
            <a:ext cx="8626899" cy="3025642"/>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3600" spc="-90" dirty="0">
              <a:solidFill>
                <a:schemeClr val="tx1"/>
              </a:solidFill>
              <a:latin typeface="HGP創英角ｺﾞｼｯｸUB" pitchFamily="50" charset="-128"/>
              <a:ea typeface="HGP創英角ｺﾞｼｯｸUB" pitchFamily="50" charset="-128"/>
            </a:endParaRPr>
          </a:p>
        </p:txBody>
      </p:sp>
      <p:sp>
        <p:nvSpPr>
          <p:cNvPr id="5" name="角丸四角形 4"/>
          <p:cNvSpPr/>
          <p:nvPr/>
        </p:nvSpPr>
        <p:spPr>
          <a:xfrm>
            <a:off x="1882816" y="915177"/>
            <a:ext cx="5384800" cy="527804"/>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2500" dirty="0" smtClean="0">
                <a:solidFill>
                  <a:schemeClr val="tx1"/>
                </a:solidFill>
                <a:latin typeface="HGP創英角ｺﾞｼｯｸUB" panose="020B0900000000000000" pitchFamily="50" charset="-128"/>
                <a:ea typeface="HGP創英角ｺﾞｼｯｸUB" panose="020B0900000000000000" pitchFamily="50" charset="-128"/>
              </a:rPr>
              <a:t>傷病者に反応（意識）がある場合</a:t>
            </a:r>
            <a:endParaRPr kumimoji="1" lang="ja-JP" altLang="en-US" sz="25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 name="右矢印吹き出し 5"/>
          <p:cNvSpPr/>
          <p:nvPr/>
        </p:nvSpPr>
        <p:spPr>
          <a:xfrm>
            <a:off x="321338" y="1755882"/>
            <a:ext cx="2124734" cy="790334"/>
          </a:xfrm>
          <a:prstGeom prst="rightArrowCallout">
            <a:avLst>
              <a:gd name="adj1" fmla="val 25000"/>
              <a:gd name="adj2" fmla="val 25000"/>
              <a:gd name="adj3" fmla="val 25000"/>
              <a:gd name="adj4" fmla="val 83771"/>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500" dirty="0" smtClean="0">
                <a:solidFill>
                  <a:schemeClr val="tx1"/>
                </a:solidFill>
                <a:latin typeface="HGP創英角ｺﾞｼｯｸUB" panose="020B0900000000000000" pitchFamily="50" charset="-128"/>
                <a:ea typeface="HGP創英角ｺﾞｼｯｸUB" panose="020B0900000000000000" pitchFamily="50" charset="-128"/>
              </a:rPr>
              <a:t>119</a:t>
            </a:r>
            <a:r>
              <a:rPr lang="ja-JP" altLang="en-US" sz="2500" dirty="0" smtClean="0">
                <a:solidFill>
                  <a:schemeClr val="tx1"/>
                </a:solidFill>
                <a:latin typeface="HGP創英角ｺﾞｼｯｸUB" panose="020B0900000000000000" pitchFamily="50" charset="-128"/>
                <a:ea typeface="HGP創英角ｺﾞｼｯｸUB" panose="020B0900000000000000" pitchFamily="50" charset="-128"/>
              </a:rPr>
              <a:t>番通報</a:t>
            </a:r>
            <a:endParaRPr kumimoji="1" lang="ja-JP" altLang="en-US" sz="2500" dirty="0"/>
          </a:p>
        </p:txBody>
      </p:sp>
      <p:sp>
        <p:nvSpPr>
          <p:cNvPr id="22" name="右矢印吹き出し 21"/>
          <p:cNvSpPr/>
          <p:nvPr/>
        </p:nvSpPr>
        <p:spPr>
          <a:xfrm>
            <a:off x="2534264" y="1736965"/>
            <a:ext cx="2209800" cy="790334"/>
          </a:xfrm>
          <a:prstGeom prst="rightArrowCallout">
            <a:avLst>
              <a:gd name="adj1" fmla="val 25000"/>
              <a:gd name="adj2" fmla="val 25000"/>
              <a:gd name="adj3" fmla="val 25000"/>
              <a:gd name="adj4" fmla="val 83771"/>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500" dirty="0" smtClean="0">
                <a:solidFill>
                  <a:schemeClr val="tx1"/>
                </a:solidFill>
                <a:latin typeface="HGP創英角ｺﾞｼｯｸUB" panose="020B0900000000000000" pitchFamily="50" charset="-128"/>
                <a:ea typeface="HGP創英角ｺﾞｼｯｸUB" panose="020B0900000000000000" pitchFamily="50" charset="-128"/>
              </a:rPr>
              <a:t>咳をさせる</a:t>
            </a:r>
            <a:endParaRPr kumimoji="1" lang="ja-JP" altLang="en-US" sz="2500" dirty="0"/>
          </a:p>
        </p:txBody>
      </p:sp>
      <p:grpSp>
        <p:nvGrpSpPr>
          <p:cNvPr id="7" name="グループ化 6"/>
          <p:cNvGrpSpPr/>
          <p:nvPr/>
        </p:nvGrpSpPr>
        <p:grpSpPr>
          <a:xfrm>
            <a:off x="2683641" y="2608764"/>
            <a:ext cx="1967281" cy="898800"/>
            <a:chOff x="2683641" y="2608764"/>
            <a:chExt cx="1967281" cy="898800"/>
          </a:xfrm>
        </p:grpSpPr>
        <p:sp>
          <p:nvSpPr>
            <p:cNvPr id="46" name="右矢印 45"/>
            <p:cNvSpPr/>
            <p:nvPr/>
          </p:nvSpPr>
          <p:spPr>
            <a:xfrm rot="5400000">
              <a:off x="3049671" y="2780751"/>
              <a:ext cx="898800" cy="554826"/>
            </a:xfrm>
            <a:prstGeom prst="rightArrow">
              <a:avLst>
                <a:gd name="adj1" fmla="val 65408"/>
                <a:gd name="adj2" fmla="val 50000"/>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2683641" y="2682721"/>
              <a:ext cx="1967281" cy="4612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咳が出ない場合</a:t>
              </a:r>
              <a:endParaRPr kumimoji="1" lang="ja-JP" altLang="en-US" dirty="0"/>
            </a:p>
          </p:txBody>
        </p:sp>
      </p:gr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2485" y="4357493"/>
            <a:ext cx="2258371" cy="1835571"/>
          </a:xfrm>
          <a:prstGeom prst="rect">
            <a:avLst/>
          </a:prstGeom>
          <a:ln>
            <a:solidFill>
              <a:schemeClr val="tx1"/>
            </a:solidFill>
          </a:ln>
        </p:spPr>
      </p:pic>
      <p:sp>
        <p:nvSpPr>
          <p:cNvPr id="32" name="正方形/長方形 31"/>
          <p:cNvSpPr/>
          <p:nvPr/>
        </p:nvSpPr>
        <p:spPr>
          <a:xfrm>
            <a:off x="1703765" y="3640643"/>
            <a:ext cx="5835918" cy="4612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二</a:t>
            </a:r>
            <a:r>
              <a:rPr lang="ja-JP" altLang="en-US" dirty="0" smtClean="0">
                <a:solidFill>
                  <a:schemeClr val="tx1"/>
                </a:solidFill>
              </a:rPr>
              <a:t>つの</a:t>
            </a:r>
            <a:r>
              <a:rPr lang="ja-JP" altLang="en-US" sz="2000" dirty="0">
                <a:solidFill>
                  <a:schemeClr val="tx1"/>
                </a:solidFill>
              </a:rPr>
              <a:t>方法</a:t>
            </a:r>
            <a:r>
              <a:rPr lang="ja-JP" altLang="en-US" dirty="0" smtClean="0">
                <a:solidFill>
                  <a:schemeClr val="tx1"/>
                </a:solidFill>
              </a:rPr>
              <a:t>を数回ずつ繰り返し、異物の除去を試みる</a:t>
            </a:r>
            <a:endParaRPr kumimoji="1" lang="ja-JP" altLang="en-US" dirty="0"/>
          </a:p>
        </p:txBody>
      </p:sp>
      <p:pic>
        <p:nvPicPr>
          <p:cNvPr id="9" name="図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37223" y="4253550"/>
            <a:ext cx="1774340" cy="2118118"/>
          </a:xfrm>
          <a:prstGeom prst="rect">
            <a:avLst/>
          </a:prstGeom>
          <a:ln>
            <a:solidFill>
              <a:schemeClr val="tx1"/>
            </a:solidFill>
          </a:ln>
        </p:spPr>
      </p:pic>
      <p:sp>
        <p:nvSpPr>
          <p:cNvPr id="12" name="円形吹き出し 11"/>
          <p:cNvSpPr/>
          <p:nvPr/>
        </p:nvSpPr>
        <p:spPr>
          <a:xfrm>
            <a:off x="418772" y="4090294"/>
            <a:ext cx="1603216" cy="799082"/>
          </a:xfrm>
          <a:prstGeom prst="wedgeEllipseCallout">
            <a:avLst>
              <a:gd name="adj1" fmla="val 42345"/>
              <a:gd name="adj2" fmla="val 4778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腹部突き上げ法</a:t>
            </a:r>
            <a:endParaRPr kumimoji="1" lang="ja-JP" altLang="en-US" dirty="0">
              <a:solidFill>
                <a:schemeClr val="tx1"/>
              </a:solidFill>
            </a:endParaRPr>
          </a:p>
        </p:txBody>
      </p:sp>
      <p:sp>
        <p:nvSpPr>
          <p:cNvPr id="33" name="円形吹き出し 32"/>
          <p:cNvSpPr/>
          <p:nvPr/>
        </p:nvSpPr>
        <p:spPr>
          <a:xfrm>
            <a:off x="6839348" y="5275278"/>
            <a:ext cx="1926588" cy="799082"/>
          </a:xfrm>
          <a:prstGeom prst="wedgeEllipseCallout">
            <a:avLst>
              <a:gd name="adj1" fmla="val -62749"/>
              <a:gd name="adj2" fmla="val -3231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はい</a:t>
            </a:r>
            <a:r>
              <a:rPr kumimoji="1" lang="ja-JP" altLang="en-US" sz="1000" dirty="0" err="1" smtClean="0">
                <a:solidFill>
                  <a:schemeClr val="tx1"/>
                </a:solidFill>
              </a:rPr>
              <a:t>ぶ</a:t>
            </a:r>
            <a:r>
              <a:rPr kumimoji="1" lang="ja-JP" altLang="en-US" sz="1000" dirty="0" smtClean="0">
                <a:solidFill>
                  <a:schemeClr val="tx1"/>
                </a:solidFill>
              </a:rPr>
              <a:t>こうだほう</a:t>
            </a:r>
            <a:endParaRPr kumimoji="1" lang="en-US" altLang="ja-JP" sz="1000" dirty="0" smtClean="0">
              <a:solidFill>
                <a:schemeClr val="tx1"/>
              </a:solidFill>
            </a:endParaRPr>
          </a:p>
          <a:p>
            <a:pPr algn="ctr"/>
            <a:r>
              <a:rPr kumimoji="1" lang="ja-JP" altLang="en-US" dirty="0" smtClean="0">
                <a:solidFill>
                  <a:schemeClr val="tx1"/>
                </a:solidFill>
              </a:rPr>
              <a:t>背部叩打法</a:t>
            </a:r>
            <a:endParaRPr kumimoji="1" lang="ja-JP" altLang="en-US" dirty="0">
              <a:solidFill>
                <a:schemeClr val="tx1"/>
              </a:solidFill>
            </a:endParaRPr>
          </a:p>
        </p:txBody>
      </p:sp>
    </p:spTree>
    <p:extLst>
      <p:ext uri="{BB962C8B-B14F-4D97-AF65-F5344CB8AC3E}">
        <p14:creationId xmlns:p14="http://schemas.microsoft.com/office/powerpoint/2010/main" val="7656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24"/>
                                        </p:tgtEl>
                                        <p:attrNameLst>
                                          <p:attrName>style.visibility</p:attrName>
                                        </p:attrNameLst>
                                      </p:cBhvr>
                                      <p:to>
                                        <p:strVal val="visible"/>
                                      </p:to>
                                    </p:set>
                                    <p:animEffect transition="in" filter="fade">
                                      <p:cBhvr>
                                        <p:cTn id="32" dur="500"/>
                                        <p:tgtEl>
                                          <p:spTgt spid="11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fade">
                                      <p:cBhvr>
                                        <p:cTn id="42" dur="1000"/>
                                        <p:tgtEl>
                                          <p:spTgt spid="4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5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fade">
                                      <p:cBhvr>
                                        <p:cTn id="6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 grpId="0"/>
      <p:bldP spid="13" grpId="0" animBg="1"/>
      <p:bldP spid="1124" grpId="0" animBg="1"/>
      <p:bldP spid="44" grpId="0" animBg="1"/>
      <p:bldP spid="5" grpId="0" animBg="1"/>
      <p:bldP spid="6" grpId="0" animBg="1"/>
      <p:bldP spid="22" grpId="0" animBg="1"/>
      <p:bldP spid="32" grpId="0"/>
      <p:bldP spid="12" grpId="0" animBg="1"/>
      <p:bldP spid="3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 name="テキスト ボックス 8"/>
          <p:cNvSpPr txBox="1"/>
          <p:nvPr/>
        </p:nvSpPr>
        <p:spPr>
          <a:xfrm>
            <a:off x="93519" y="6355"/>
            <a:ext cx="8854718" cy="784830"/>
          </a:xfrm>
          <a:prstGeom prst="rect">
            <a:avLst/>
          </a:prstGeom>
          <a:noFill/>
        </p:spPr>
        <p:txBody>
          <a:bodyPr wrap="square" rtlCol="0">
            <a:spAutoFit/>
          </a:bodyPr>
          <a:lstStyle/>
          <a:p>
            <a:pPr algn="ctr"/>
            <a:r>
              <a:rPr lang="ja-JP" altLang="en-US" sz="4500" dirty="0" smtClean="0">
                <a:latin typeface="HGP創英角ｺﾞｼｯｸUB" pitchFamily="50" charset="-128"/>
                <a:ea typeface="HGP創英角ｺﾞｼｯｸUB" pitchFamily="50" charset="-128"/>
              </a:rPr>
              <a:t>気道異物の除去（腹部突き上げ法）</a:t>
            </a:r>
            <a:endParaRPr kumimoji="1" lang="ja-JP" altLang="en-US" sz="4500" dirty="0">
              <a:latin typeface="HGP創英角ｺﾞｼｯｸUB" pitchFamily="50" charset="-128"/>
              <a:ea typeface="HGP創英角ｺﾞｼｯｸUB" pitchFamily="50" charset="-128"/>
            </a:endParaRPr>
          </a:p>
        </p:txBody>
      </p:sp>
      <p:sp>
        <p:nvSpPr>
          <p:cNvPr id="13" name="角丸四角形 5"/>
          <p:cNvSpPr/>
          <p:nvPr/>
        </p:nvSpPr>
        <p:spPr>
          <a:xfrm>
            <a:off x="93519" y="791185"/>
            <a:ext cx="8963395" cy="5956835"/>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7536" y="2805074"/>
            <a:ext cx="4579167" cy="3721880"/>
          </a:xfrm>
          <a:prstGeom prst="rect">
            <a:avLst/>
          </a:prstGeom>
          <a:ln>
            <a:noFill/>
          </a:ln>
        </p:spPr>
      </p:pic>
      <p:sp>
        <p:nvSpPr>
          <p:cNvPr id="12" name="円形吹き出し 11"/>
          <p:cNvSpPr/>
          <p:nvPr/>
        </p:nvSpPr>
        <p:spPr>
          <a:xfrm>
            <a:off x="1217835" y="5114491"/>
            <a:ext cx="2679701" cy="1306140"/>
          </a:xfrm>
          <a:prstGeom prst="wedgeEllipseCallout">
            <a:avLst>
              <a:gd name="adj1" fmla="val 56468"/>
              <a:gd name="adj2" fmla="val 474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ポイント</a:t>
            </a:r>
            <a:r>
              <a:rPr kumimoji="1" lang="ja-JP" altLang="en-US" dirty="0" smtClean="0">
                <a:solidFill>
                  <a:schemeClr val="tx1"/>
                </a:solidFill>
              </a:rPr>
              <a:t>①</a:t>
            </a:r>
            <a:endParaRPr kumimoji="1" lang="en-US" altLang="ja-JP" dirty="0" smtClean="0">
              <a:solidFill>
                <a:schemeClr val="tx1"/>
              </a:solidFill>
            </a:endParaRPr>
          </a:p>
          <a:p>
            <a:pPr algn="ctr"/>
            <a:r>
              <a:rPr kumimoji="1" lang="ja-JP" altLang="en-US" dirty="0" smtClean="0">
                <a:solidFill>
                  <a:schemeClr val="tx1"/>
                </a:solidFill>
              </a:rPr>
              <a:t>妊婦や乳児にやってはダメ！！</a:t>
            </a:r>
            <a:endParaRPr kumimoji="1" lang="ja-JP" altLang="en-US" dirty="0">
              <a:solidFill>
                <a:schemeClr val="tx1"/>
              </a:solidFill>
            </a:endParaRPr>
          </a:p>
        </p:txBody>
      </p:sp>
      <p:sp>
        <p:nvSpPr>
          <p:cNvPr id="17" name="角丸四角形 5"/>
          <p:cNvSpPr/>
          <p:nvPr/>
        </p:nvSpPr>
        <p:spPr>
          <a:xfrm>
            <a:off x="360965" y="1101382"/>
            <a:ext cx="4461178" cy="626704"/>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2500" spc="-90" dirty="0" smtClean="0">
                <a:solidFill>
                  <a:schemeClr val="tx1"/>
                </a:solidFill>
                <a:latin typeface="HGP創英角ｺﾞｼｯｸUB" pitchFamily="50" charset="-128"/>
                <a:ea typeface="HGP創英角ｺﾞｼｯｸUB" pitchFamily="50" charset="-128"/>
              </a:rPr>
              <a:t>①後ろから抱えるように腕を回す。</a:t>
            </a:r>
            <a:endParaRPr lang="ja-JP" altLang="en-US" sz="2500" spc="-90" dirty="0">
              <a:solidFill>
                <a:schemeClr val="tx1"/>
              </a:solidFill>
              <a:latin typeface="HGP創英角ｺﾞｼｯｸUB" pitchFamily="50" charset="-128"/>
              <a:ea typeface="HGP創英角ｺﾞｼｯｸUB" pitchFamily="50" charset="-128"/>
            </a:endParaRPr>
          </a:p>
        </p:txBody>
      </p:sp>
      <p:sp>
        <p:nvSpPr>
          <p:cNvPr id="18" name="角丸四角形 5"/>
          <p:cNvSpPr/>
          <p:nvPr/>
        </p:nvSpPr>
        <p:spPr>
          <a:xfrm>
            <a:off x="341840" y="1866222"/>
            <a:ext cx="4461178" cy="1322191"/>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500" spc="-90" dirty="0" smtClean="0">
                <a:solidFill>
                  <a:schemeClr val="tx1"/>
                </a:solidFill>
                <a:latin typeface="HGP創英角ｺﾞｼｯｸUB" pitchFamily="50" charset="-128"/>
                <a:ea typeface="HGP創英角ｺﾞｼｯｸUB" pitchFamily="50" charset="-128"/>
              </a:rPr>
              <a:t>②片手で握りこぶしを作り、親指側を傷病者の「みぞおち」と「へそ」の間に当てる。</a:t>
            </a:r>
            <a:endParaRPr lang="ja-JP" altLang="en-US" sz="2500" spc="-90" dirty="0">
              <a:solidFill>
                <a:schemeClr val="tx1"/>
              </a:solidFill>
              <a:latin typeface="HGP創英角ｺﾞｼｯｸUB" pitchFamily="50" charset="-128"/>
              <a:ea typeface="HGP創英角ｺﾞｼｯｸUB" pitchFamily="50" charset="-128"/>
            </a:endParaRPr>
          </a:p>
        </p:txBody>
      </p:sp>
      <p:sp>
        <p:nvSpPr>
          <p:cNvPr id="19" name="角丸四角形 5"/>
          <p:cNvSpPr/>
          <p:nvPr/>
        </p:nvSpPr>
        <p:spPr>
          <a:xfrm>
            <a:off x="341840" y="3328773"/>
            <a:ext cx="4461178" cy="1674160"/>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500" spc="-90" dirty="0" smtClean="0">
                <a:solidFill>
                  <a:schemeClr val="tx1"/>
                </a:solidFill>
                <a:latin typeface="HGP創英角ｺﾞｼｯｸUB" pitchFamily="50" charset="-128"/>
                <a:ea typeface="HGP創英角ｺﾞｼｯｸUB" pitchFamily="50" charset="-128"/>
              </a:rPr>
              <a:t>③もう一方の手で、こぶしを包み込むように握り、素早く手前上方に向かって、圧迫するように突き上げる。</a:t>
            </a:r>
            <a:endParaRPr lang="ja-JP" altLang="en-US" sz="2500" spc="-90" dirty="0">
              <a:solidFill>
                <a:schemeClr val="tx1"/>
              </a:solidFill>
              <a:latin typeface="HGP創英角ｺﾞｼｯｸUB" pitchFamily="50" charset="-128"/>
              <a:ea typeface="HGP創英角ｺﾞｼｯｸUB" pitchFamily="50" charset="-128"/>
            </a:endParaRPr>
          </a:p>
        </p:txBody>
      </p:sp>
      <p:sp>
        <p:nvSpPr>
          <p:cNvPr id="46" name="右矢印 45"/>
          <p:cNvSpPr/>
          <p:nvPr/>
        </p:nvSpPr>
        <p:spPr>
          <a:xfrm rot="19457817">
            <a:off x="7122964" y="4793633"/>
            <a:ext cx="499596" cy="193239"/>
          </a:xfrm>
          <a:prstGeom prst="rightArrow">
            <a:avLst>
              <a:gd name="adj1" fmla="val 65408"/>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rot="14193158">
            <a:off x="6449799" y="4519148"/>
            <a:ext cx="499596" cy="193239"/>
          </a:xfrm>
          <a:prstGeom prst="rightArrow">
            <a:avLst>
              <a:gd name="adj1" fmla="val 65408"/>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形吹き出し 20"/>
          <p:cNvSpPr/>
          <p:nvPr/>
        </p:nvSpPr>
        <p:spPr>
          <a:xfrm>
            <a:off x="5021789" y="957143"/>
            <a:ext cx="3792215" cy="1507479"/>
          </a:xfrm>
          <a:prstGeom prst="wedgeEllipseCallout">
            <a:avLst>
              <a:gd name="adj1" fmla="val 4026"/>
              <a:gd name="adj2" fmla="val 7884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dirty="0">
                <a:solidFill>
                  <a:schemeClr val="tx1"/>
                </a:solidFill>
              </a:rPr>
              <a:t>ポイント</a:t>
            </a:r>
            <a:r>
              <a:rPr kumimoji="1" lang="ja-JP" altLang="en-US" dirty="0" smtClean="0">
                <a:solidFill>
                  <a:schemeClr val="tx1"/>
                </a:solidFill>
              </a:rPr>
              <a:t>②</a:t>
            </a:r>
            <a:endParaRPr lang="en-US" altLang="ja-JP" dirty="0">
              <a:solidFill>
                <a:schemeClr val="tx1"/>
              </a:solidFill>
            </a:endParaRPr>
          </a:p>
          <a:p>
            <a:pPr algn="ctr"/>
            <a:r>
              <a:rPr kumimoji="1" lang="ja-JP" altLang="en-US" dirty="0" smtClean="0">
                <a:solidFill>
                  <a:schemeClr val="tx1"/>
                </a:solidFill>
              </a:rPr>
              <a:t>内臓を痛めている可能性があるため、到着した救急隊に実施したことを伝える！！</a:t>
            </a:r>
            <a:endParaRPr kumimoji="1" lang="ja-JP" altLang="en-US" dirty="0">
              <a:solidFill>
                <a:schemeClr val="tx1"/>
              </a:solidFill>
            </a:endParaRPr>
          </a:p>
        </p:txBody>
      </p:sp>
    </p:spTree>
    <p:extLst>
      <p:ext uri="{BB962C8B-B14F-4D97-AF65-F5344CB8AC3E}">
        <p14:creationId xmlns:p14="http://schemas.microsoft.com/office/powerpoint/2010/main" val="2987259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500"/>
                                        <p:tgtEl>
                                          <p:spTgt spid="4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path" presetSubtype="0" accel="50000" decel="50000" fill="hold" grpId="1" nodeType="clickEffect">
                                  <p:stCondLst>
                                    <p:cond delay="0"/>
                                  </p:stCondLst>
                                  <p:childTnLst>
                                    <p:animMotion origin="layout" path="M 0 -2.96296E-6 L 0.02847 -0.03264 " pathEditMode="relative" rAng="0" ptsTypes="AA">
                                      <p:cBhvr>
                                        <p:cTn id="44" dur="1000" fill="hold"/>
                                        <p:tgtEl>
                                          <p:spTgt spid="46"/>
                                        </p:tgtEl>
                                        <p:attrNameLst>
                                          <p:attrName>ppt_x</p:attrName>
                                          <p:attrName>ppt_y</p:attrName>
                                        </p:attrNameLst>
                                      </p:cBhvr>
                                      <p:rCtr x="1424" y="-1644"/>
                                    </p:animMotion>
                                  </p:childTnLst>
                                </p:cTn>
                              </p:par>
                              <p:par>
                                <p:cTn id="45" presetID="42" presetClass="path" presetSubtype="0" accel="50000" decel="50000" fill="hold" grpId="1" nodeType="withEffect">
                                  <p:stCondLst>
                                    <p:cond delay="0"/>
                                  </p:stCondLst>
                                  <p:childTnLst>
                                    <p:animMotion origin="layout" path="M 1.11111E-6 3.33333E-6 L -0.0132 -0.01991 " pathEditMode="relative" rAng="0" ptsTypes="AA">
                                      <p:cBhvr>
                                        <p:cTn id="46" dur="1000" fill="hold"/>
                                        <p:tgtEl>
                                          <p:spTgt spid="20"/>
                                        </p:tgtEl>
                                        <p:attrNameLst>
                                          <p:attrName>ppt_x</p:attrName>
                                          <p:attrName>ppt_y</p:attrName>
                                        </p:attrNameLst>
                                      </p:cBhvr>
                                      <p:rCtr x="-660" y="-995"/>
                                    </p:animMotion>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500"/>
                                        <p:tgtEl>
                                          <p:spTgt spid="1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 grpId="0"/>
      <p:bldP spid="13" grpId="0" animBg="1"/>
      <p:bldP spid="12" grpId="0" animBg="1"/>
      <p:bldP spid="17" grpId="0" animBg="1"/>
      <p:bldP spid="18" grpId="0" animBg="1"/>
      <p:bldP spid="19" grpId="0" animBg="1"/>
      <p:bldP spid="46" grpId="0" animBg="1"/>
      <p:bldP spid="46" grpId="1" animBg="1"/>
      <p:bldP spid="20" grpId="0" animBg="1"/>
      <p:bldP spid="20" grpId="1"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 name="テキスト ボックス 8"/>
          <p:cNvSpPr txBox="1"/>
          <p:nvPr/>
        </p:nvSpPr>
        <p:spPr>
          <a:xfrm>
            <a:off x="93519" y="6355"/>
            <a:ext cx="8854718" cy="784830"/>
          </a:xfrm>
          <a:prstGeom prst="rect">
            <a:avLst/>
          </a:prstGeom>
          <a:noFill/>
        </p:spPr>
        <p:txBody>
          <a:bodyPr wrap="square" rtlCol="0">
            <a:spAutoFit/>
          </a:bodyPr>
          <a:lstStyle/>
          <a:p>
            <a:pPr algn="ctr"/>
            <a:r>
              <a:rPr lang="ja-JP" altLang="en-US" sz="4500" dirty="0" smtClean="0">
                <a:latin typeface="HGP創英角ｺﾞｼｯｸUB" pitchFamily="50" charset="-128"/>
                <a:ea typeface="HGP創英角ｺﾞｼｯｸUB" pitchFamily="50" charset="-128"/>
              </a:rPr>
              <a:t>気道異物の除去（背部叩打法）</a:t>
            </a:r>
            <a:endParaRPr kumimoji="1" lang="ja-JP" altLang="en-US" sz="4500" dirty="0">
              <a:latin typeface="HGP創英角ｺﾞｼｯｸUB" pitchFamily="50" charset="-128"/>
              <a:ea typeface="HGP創英角ｺﾞｼｯｸUB" pitchFamily="50" charset="-128"/>
            </a:endParaRPr>
          </a:p>
        </p:txBody>
      </p:sp>
      <p:sp>
        <p:nvSpPr>
          <p:cNvPr id="13" name="角丸四角形 5"/>
          <p:cNvSpPr/>
          <p:nvPr/>
        </p:nvSpPr>
        <p:spPr>
          <a:xfrm>
            <a:off x="93519" y="791185"/>
            <a:ext cx="8963395" cy="5956835"/>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12" name="円形吹き出し 11"/>
          <p:cNvSpPr/>
          <p:nvPr/>
        </p:nvSpPr>
        <p:spPr>
          <a:xfrm>
            <a:off x="360965" y="3627233"/>
            <a:ext cx="4337974" cy="921580"/>
          </a:xfrm>
          <a:prstGeom prst="wedgeEllipseCallout">
            <a:avLst>
              <a:gd name="adj1" fmla="val 80686"/>
              <a:gd name="adj2" fmla="val 596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ポイント</a:t>
            </a:r>
            <a:r>
              <a:rPr kumimoji="1" lang="ja-JP" altLang="en-US" dirty="0" smtClean="0">
                <a:solidFill>
                  <a:schemeClr val="tx1"/>
                </a:solidFill>
              </a:rPr>
              <a:t>①</a:t>
            </a:r>
            <a:endParaRPr kumimoji="1" lang="en-US" altLang="ja-JP" dirty="0" smtClean="0">
              <a:solidFill>
                <a:schemeClr val="tx1"/>
              </a:solidFill>
            </a:endParaRPr>
          </a:p>
          <a:p>
            <a:pPr algn="ctr"/>
            <a:r>
              <a:rPr kumimoji="1" lang="ja-JP" altLang="en-US" dirty="0" smtClean="0">
                <a:solidFill>
                  <a:schemeClr val="tx1"/>
                </a:solidFill>
              </a:rPr>
              <a:t>妊婦や乳児にも実施可能！！</a:t>
            </a:r>
            <a:endParaRPr kumimoji="1" lang="ja-JP" altLang="en-US" dirty="0">
              <a:solidFill>
                <a:schemeClr val="tx1"/>
              </a:solidFill>
            </a:endParaRPr>
          </a:p>
        </p:txBody>
      </p:sp>
      <p:sp>
        <p:nvSpPr>
          <p:cNvPr id="17" name="角丸四角形 5"/>
          <p:cNvSpPr/>
          <p:nvPr/>
        </p:nvSpPr>
        <p:spPr>
          <a:xfrm>
            <a:off x="360965" y="1101382"/>
            <a:ext cx="4461178" cy="823736"/>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2500" spc="-90" dirty="0" smtClean="0">
                <a:solidFill>
                  <a:schemeClr val="tx1"/>
                </a:solidFill>
                <a:latin typeface="HGP創英角ｺﾞｼｯｸUB" pitchFamily="50" charset="-128"/>
                <a:ea typeface="HGP創英角ｺﾞｼｯｸUB" pitchFamily="50" charset="-128"/>
              </a:rPr>
              <a:t>①背中を叩きやすい場所に移動。</a:t>
            </a:r>
            <a:endParaRPr lang="ja-JP" altLang="en-US" sz="2500" spc="-90" dirty="0">
              <a:solidFill>
                <a:schemeClr val="tx1"/>
              </a:solidFill>
              <a:latin typeface="HGP創英角ｺﾞｼｯｸUB" pitchFamily="50" charset="-128"/>
              <a:ea typeface="HGP創英角ｺﾞｼｯｸUB" pitchFamily="50" charset="-128"/>
            </a:endParaRPr>
          </a:p>
        </p:txBody>
      </p:sp>
      <p:sp>
        <p:nvSpPr>
          <p:cNvPr id="18" name="角丸四角形 5"/>
          <p:cNvSpPr/>
          <p:nvPr/>
        </p:nvSpPr>
        <p:spPr>
          <a:xfrm>
            <a:off x="360965" y="2048852"/>
            <a:ext cx="4461178" cy="1322191"/>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500" spc="-90" dirty="0" smtClean="0">
                <a:solidFill>
                  <a:schemeClr val="tx1"/>
                </a:solidFill>
                <a:latin typeface="HGP創英角ｺﾞｼｯｸUB" pitchFamily="50" charset="-128"/>
                <a:ea typeface="HGP創英角ｺﾞｼｯｸUB" pitchFamily="50" charset="-128"/>
              </a:rPr>
              <a:t>②手のひらの付け根で、肩甲骨の間を力強く、何度も連続して叩く。</a:t>
            </a:r>
            <a:endParaRPr lang="ja-JP" altLang="en-US" sz="2500" spc="-90" dirty="0">
              <a:solidFill>
                <a:schemeClr val="tx1"/>
              </a:solidFill>
              <a:latin typeface="HGP創英角ｺﾞｼｯｸUB" pitchFamily="50" charset="-128"/>
              <a:ea typeface="HGP創英角ｺﾞｼｯｸUB" pitchFamily="50" charset="-128"/>
            </a:endParaRPr>
          </a:p>
        </p:txBody>
      </p:sp>
      <p:sp>
        <p:nvSpPr>
          <p:cNvPr id="21" name="円形吹き出し 20"/>
          <p:cNvSpPr/>
          <p:nvPr/>
        </p:nvSpPr>
        <p:spPr>
          <a:xfrm>
            <a:off x="5021789" y="918233"/>
            <a:ext cx="3792215" cy="1825684"/>
          </a:xfrm>
          <a:prstGeom prst="wedgeEllipseCallout">
            <a:avLst>
              <a:gd name="adj1" fmla="val 16338"/>
              <a:gd name="adj2" fmla="val 5326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dirty="0">
                <a:solidFill>
                  <a:schemeClr val="tx1"/>
                </a:solidFill>
              </a:rPr>
              <a:t>ポイント</a:t>
            </a:r>
            <a:r>
              <a:rPr kumimoji="1" lang="ja-JP" altLang="en-US" dirty="0" smtClean="0">
                <a:solidFill>
                  <a:schemeClr val="tx1"/>
                </a:solidFill>
              </a:rPr>
              <a:t>③</a:t>
            </a:r>
            <a:endParaRPr lang="en-US" altLang="ja-JP" dirty="0">
              <a:solidFill>
                <a:schemeClr val="tx1"/>
              </a:solidFill>
            </a:endParaRPr>
          </a:p>
          <a:p>
            <a:pPr algn="ctr"/>
            <a:r>
              <a:rPr kumimoji="1" lang="ja-JP" altLang="en-US" dirty="0" smtClean="0">
                <a:solidFill>
                  <a:schemeClr val="tx1"/>
                </a:solidFill>
              </a:rPr>
              <a:t>横になっている傷病者が自力で起き上がれない場合は背部叩打法を実施する！！</a:t>
            </a:r>
            <a:endParaRPr kumimoji="1" lang="ja-JP" altLang="en-US" dirty="0">
              <a:solidFill>
                <a:schemeClr val="tx1"/>
              </a:solidFill>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5832" y="2993860"/>
            <a:ext cx="2726484" cy="3254741"/>
          </a:xfrm>
          <a:prstGeom prst="rect">
            <a:avLst/>
          </a:prstGeom>
        </p:spPr>
      </p:pic>
      <p:sp>
        <p:nvSpPr>
          <p:cNvPr id="14" name="円形吹き出し 13"/>
          <p:cNvSpPr/>
          <p:nvPr/>
        </p:nvSpPr>
        <p:spPr>
          <a:xfrm>
            <a:off x="360964" y="4741122"/>
            <a:ext cx="4860269" cy="1795865"/>
          </a:xfrm>
          <a:prstGeom prst="wedgeEllipseCallout">
            <a:avLst>
              <a:gd name="adj1" fmla="val 59421"/>
              <a:gd name="adj2" fmla="val -850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dirty="0">
                <a:solidFill>
                  <a:schemeClr val="tx1"/>
                </a:solidFill>
              </a:rPr>
              <a:t>ポイント</a:t>
            </a:r>
            <a:r>
              <a:rPr kumimoji="1" lang="ja-JP" altLang="en-US" dirty="0" smtClean="0">
                <a:solidFill>
                  <a:schemeClr val="tx1"/>
                </a:solidFill>
              </a:rPr>
              <a:t>②</a:t>
            </a:r>
            <a:endParaRPr lang="en-US" altLang="ja-JP" dirty="0">
              <a:solidFill>
                <a:schemeClr val="tx1"/>
              </a:solidFill>
            </a:endParaRPr>
          </a:p>
          <a:p>
            <a:pPr algn="ctr"/>
            <a:r>
              <a:rPr kumimoji="1" lang="ja-JP" altLang="en-US" dirty="0" smtClean="0">
                <a:solidFill>
                  <a:schemeClr val="tx1"/>
                </a:solidFill>
              </a:rPr>
              <a:t>「腹部突き上げ法」と「背部叩打法」</a:t>
            </a:r>
            <a:r>
              <a:rPr lang="ja-JP" altLang="en-US" dirty="0" smtClean="0">
                <a:solidFill>
                  <a:schemeClr val="tx1"/>
                </a:solidFill>
              </a:rPr>
              <a:t>の両方が実施可能で、どちらか一方を実施しても効果がない場合は、もう一方の方法を試みる</a:t>
            </a:r>
            <a:r>
              <a:rPr kumimoji="1" lang="ja-JP" altLang="en-US" dirty="0" smtClean="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401624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 grpId="0"/>
      <p:bldP spid="13" grpId="0" animBg="1"/>
      <p:bldP spid="12" grpId="0" animBg="1"/>
      <p:bldP spid="17" grpId="0" animBg="1"/>
      <p:bldP spid="18" grpId="0" animBg="1"/>
      <p:bldP spid="21"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 name="テキスト ボックス 8"/>
          <p:cNvSpPr txBox="1"/>
          <p:nvPr/>
        </p:nvSpPr>
        <p:spPr>
          <a:xfrm>
            <a:off x="93519" y="6355"/>
            <a:ext cx="8854718" cy="784830"/>
          </a:xfrm>
          <a:prstGeom prst="rect">
            <a:avLst/>
          </a:prstGeom>
          <a:noFill/>
        </p:spPr>
        <p:txBody>
          <a:bodyPr wrap="square" rtlCol="0">
            <a:spAutoFit/>
          </a:bodyPr>
          <a:lstStyle/>
          <a:p>
            <a:pPr algn="ctr"/>
            <a:r>
              <a:rPr lang="ja-JP" altLang="en-US" sz="4500" dirty="0" smtClean="0">
                <a:latin typeface="HGP創英角ｺﾞｼｯｸUB" pitchFamily="50" charset="-128"/>
                <a:ea typeface="HGP創英角ｺﾞｼｯｸUB" pitchFamily="50" charset="-128"/>
              </a:rPr>
              <a:t>気道異物の除去</a:t>
            </a:r>
            <a:endParaRPr kumimoji="1" lang="ja-JP" altLang="en-US" sz="4500" dirty="0">
              <a:latin typeface="HGP創英角ｺﾞｼｯｸUB" pitchFamily="50" charset="-128"/>
              <a:ea typeface="HGP創英角ｺﾞｼｯｸUB" pitchFamily="50" charset="-128"/>
            </a:endParaRPr>
          </a:p>
        </p:txBody>
      </p:sp>
      <p:sp>
        <p:nvSpPr>
          <p:cNvPr id="13" name="角丸四角形 5"/>
          <p:cNvSpPr/>
          <p:nvPr/>
        </p:nvSpPr>
        <p:spPr>
          <a:xfrm>
            <a:off x="93519" y="791185"/>
            <a:ext cx="8963395" cy="5956835"/>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44" name="角丸四角形 5"/>
          <p:cNvSpPr/>
          <p:nvPr/>
        </p:nvSpPr>
        <p:spPr>
          <a:xfrm>
            <a:off x="308275" y="3749373"/>
            <a:ext cx="8626899" cy="2808181"/>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3600" spc="-90" dirty="0">
              <a:solidFill>
                <a:schemeClr val="tx1"/>
              </a:solidFill>
              <a:latin typeface="HGP創英角ｺﾞｼｯｸUB" pitchFamily="50" charset="-128"/>
              <a:ea typeface="HGP創英角ｺﾞｼｯｸUB" pitchFamily="50" charset="-128"/>
            </a:endParaRPr>
          </a:p>
        </p:txBody>
      </p:sp>
      <p:sp>
        <p:nvSpPr>
          <p:cNvPr id="5" name="角丸四角形 4"/>
          <p:cNvSpPr/>
          <p:nvPr/>
        </p:nvSpPr>
        <p:spPr>
          <a:xfrm>
            <a:off x="1882816" y="915177"/>
            <a:ext cx="5384800" cy="527804"/>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2500" dirty="0" smtClean="0">
                <a:solidFill>
                  <a:schemeClr val="tx1"/>
                </a:solidFill>
                <a:latin typeface="HGP創英角ｺﾞｼｯｸUB" panose="020B0900000000000000" pitchFamily="50" charset="-128"/>
                <a:ea typeface="HGP創英角ｺﾞｼｯｸUB" panose="020B0900000000000000" pitchFamily="50" charset="-128"/>
              </a:rPr>
              <a:t>傷病者に反応（意識）がない場合</a:t>
            </a:r>
            <a:endParaRPr kumimoji="1" lang="ja-JP" altLang="en-US" sz="25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 name="右矢印吹き出し 5"/>
          <p:cNvSpPr/>
          <p:nvPr/>
        </p:nvSpPr>
        <p:spPr>
          <a:xfrm>
            <a:off x="308275" y="1698533"/>
            <a:ext cx="4771725" cy="1311367"/>
          </a:xfrm>
          <a:prstGeom prst="rightArrowCallout">
            <a:avLst>
              <a:gd name="adj1" fmla="val 25000"/>
              <a:gd name="adj2" fmla="val 25000"/>
              <a:gd name="adj3" fmla="val 25000"/>
              <a:gd name="adj4" fmla="val 83771"/>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500" dirty="0" smtClean="0">
                <a:solidFill>
                  <a:schemeClr val="tx1"/>
                </a:solidFill>
                <a:latin typeface="HGP創英角ｺﾞｼｯｸUB" panose="020B0900000000000000" pitchFamily="50" charset="-128"/>
                <a:ea typeface="HGP創英角ｺﾞｼｯｸUB" panose="020B0900000000000000" pitchFamily="50" charset="-128"/>
              </a:rPr>
              <a:t>ただちに助けを呼び、</a:t>
            </a:r>
            <a:endParaRPr lang="en-US" altLang="ja-JP" sz="25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en-US" altLang="ja-JP" sz="2500" dirty="0" smtClean="0">
                <a:solidFill>
                  <a:schemeClr val="tx1"/>
                </a:solidFill>
                <a:latin typeface="HGP創英角ｺﾞｼｯｸUB" panose="020B0900000000000000" pitchFamily="50" charset="-128"/>
                <a:ea typeface="HGP創英角ｺﾞｼｯｸUB" panose="020B0900000000000000" pitchFamily="50" charset="-128"/>
              </a:rPr>
              <a:t>119</a:t>
            </a:r>
            <a:r>
              <a:rPr lang="ja-JP" altLang="en-US" sz="2500" dirty="0" smtClean="0">
                <a:solidFill>
                  <a:schemeClr val="tx1"/>
                </a:solidFill>
                <a:latin typeface="HGP創英角ｺﾞｼｯｸUB" panose="020B0900000000000000" pitchFamily="50" charset="-128"/>
                <a:ea typeface="HGP創英角ｺﾞｼｯｸUB" panose="020B0900000000000000" pitchFamily="50" charset="-128"/>
              </a:rPr>
              <a:t>番通報と</a:t>
            </a:r>
            <a:r>
              <a:rPr lang="en-US" altLang="ja-JP" sz="2500" dirty="0" smtClean="0">
                <a:solidFill>
                  <a:schemeClr val="tx1"/>
                </a:solidFill>
                <a:latin typeface="HGP創英角ｺﾞｼｯｸUB" panose="020B0900000000000000" pitchFamily="50" charset="-128"/>
                <a:ea typeface="HGP創英角ｺﾞｼｯｸUB" panose="020B0900000000000000" pitchFamily="50" charset="-128"/>
              </a:rPr>
              <a:t>AED</a:t>
            </a:r>
            <a:r>
              <a:rPr lang="ja-JP" altLang="en-US" sz="2500" dirty="0" smtClean="0">
                <a:solidFill>
                  <a:schemeClr val="tx1"/>
                </a:solidFill>
                <a:latin typeface="HGP創英角ｺﾞｼｯｸUB" panose="020B0900000000000000" pitchFamily="50" charset="-128"/>
                <a:ea typeface="HGP創英角ｺﾞｼｯｸUB" panose="020B0900000000000000" pitchFamily="50" charset="-128"/>
              </a:rPr>
              <a:t>手配</a:t>
            </a:r>
            <a:endParaRPr kumimoji="1" lang="ja-JP" altLang="en-US" sz="2500" dirty="0"/>
          </a:p>
        </p:txBody>
      </p:sp>
      <p:sp>
        <p:nvSpPr>
          <p:cNvPr id="46" name="右矢印 45"/>
          <p:cNvSpPr/>
          <p:nvPr/>
        </p:nvSpPr>
        <p:spPr>
          <a:xfrm rot="5400000">
            <a:off x="6559469" y="3079546"/>
            <a:ext cx="522013" cy="554826"/>
          </a:xfrm>
          <a:prstGeom prst="rightArrow">
            <a:avLst>
              <a:gd name="adj1" fmla="val 65408"/>
              <a:gd name="adj2" fmla="val 50000"/>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形吹き出し 11"/>
          <p:cNvSpPr/>
          <p:nvPr/>
        </p:nvSpPr>
        <p:spPr>
          <a:xfrm>
            <a:off x="424394" y="3794730"/>
            <a:ext cx="2540275" cy="1211227"/>
          </a:xfrm>
          <a:prstGeom prst="wedgeEllipseCallout">
            <a:avLst>
              <a:gd name="adj1" fmla="val 53344"/>
              <a:gd name="adj2" fmla="val 2277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途中で口の中に異物が見えた場合、取り除く。</a:t>
            </a:r>
            <a:endParaRPr kumimoji="1" lang="ja-JP" altLang="en-US" dirty="0">
              <a:solidFill>
                <a:schemeClr val="tx1"/>
              </a:solidFill>
            </a:endParaRPr>
          </a:p>
        </p:txBody>
      </p:sp>
      <p:sp>
        <p:nvSpPr>
          <p:cNvPr id="33" name="円形吹き出し 32"/>
          <p:cNvSpPr/>
          <p:nvPr/>
        </p:nvSpPr>
        <p:spPr>
          <a:xfrm>
            <a:off x="6080762" y="3952167"/>
            <a:ext cx="2720338" cy="2110393"/>
          </a:xfrm>
          <a:prstGeom prst="wedgeEllipseCallout">
            <a:avLst>
              <a:gd name="adj1" fmla="val -64616"/>
              <a:gd name="adj2" fmla="val -1305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異物が見えない場合、探すのに時間を費やすことはせず、心肺蘇生を繰り返す。</a:t>
            </a:r>
            <a:endParaRPr kumimoji="1" lang="ja-JP" altLang="en-US" dirty="0">
              <a:solidFill>
                <a:schemeClr val="tx1"/>
              </a:solidFill>
            </a:endParaRPr>
          </a:p>
        </p:txBody>
      </p:sp>
      <p:sp>
        <p:nvSpPr>
          <p:cNvPr id="17" name="正方形/長方形 16"/>
          <p:cNvSpPr/>
          <p:nvPr/>
        </p:nvSpPr>
        <p:spPr>
          <a:xfrm>
            <a:off x="5080000" y="1698533"/>
            <a:ext cx="3480953" cy="131136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心肺蘇生開始</a:t>
            </a:r>
            <a:r>
              <a:rPr kumimoji="1" lang="en-US" altLang="ja-JP" sz="3000" dirty="0" smtClean="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3000" dirty="0">
              <a:solidFill>
                <a:srgbClr val="FF0000"/>
              </a:solidFill>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0787" y="3917248"/>
            <a:ext cx="2554039" cy="2396205"/>
          </a:xfrm>
          <a:prstGeom prst="rect">
            <a:avLst/>
          </a:prstGeom>
        </p:spPr>
      </p:pic>
      <p:sp>
        <p:nvSpPr>
          <p:cNvPr id="14" name="角丸四角形 5"/>
          <p:cNvSpPr/>
          <p:nvPr/>
        </p:nvSpPr>
        <p:spPr>
          <a:xfrm>
            <a:off x="458175" y="5051314"/>
            <a:ext cx="2472712" cy="1404091"/>
          </a:xfrm>
          <a:prstGeom prst="roundRect">
            <a:avLst>
              <a:gd name="adj" fmla="val 6379"/>
            </a:avLst>
          </a:prstGeom>
          <a:solidFill>
            <a:srgbClr val="FFFF00"/>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altLang="ja-JP" spc="-90" dirty="0" smtClean="0">
                <a:solidFill>
                  <a:schemeClr val="tx1"/>
                </a:solidFill>
                <a:latin typeface="HGP創英角ｺﾞｼｯｸUB" pitchFamily="50" charset="-128"/>
                <a:ea typeface="HGP創英角ｺﾞｼｯｸUB" pitchFamily="50" charset="-128"/>
              </a:rPr>
              <a:t>【</a:t>
            </a:r>
            <a:r>
              <a:rPr lang="ja-JP" altLang="en-US" spc="-90" dirty="0" smtClean="0">
                <a:solidFill>
                  <a:schemeClr val="tx1"/>
                </a:solidFill>
                <a:latin typeface="HGP創英角ｺﾞｼｯｸUB" pitchFamily="50" charset="-128"/>
                <a:ea typeface="HGP創英角ｺﾞｼｯｸUB" pitchFamily="50" charset="-128"/>
              </a:rPr>
              <a:t>注意</a:t>
            </a:r>
            <a:r>
              <a:rPr lang="en-US" altLang="ja-JP" spc="-90" dirty="0" smtClean="0">
                <a:solidFill>
                  <a:schemeClr val="tx1"/>
                </a:solidFill>
                <a:latin typeface="HGP創英角ｺﾞｼｯｸUB" pitchFamily="50" charset="-128"/>
                <a:ea typeface="HGP創英角ｺﾞｼｯｸUB" pitchFamily="50" charset="-128"/>
              </a:rPr>
              <a:t>】</a:t>
            </a:r>
          </a:p>
          <a:p>
            <a:pPr algn="ctr"/>
            <a:r>
              <a:rPr lang="ja-JP" altLang="en-US" spc="-90" dirty="0" smtClean="0">
                <a:solidFill>
                  <a:schemeClr val="tx1"/>
                </a:solidFill>
                <a:latin typeface="HGP創英角ｺﾞｼｯｸUB" pitchFamily="50" charset="-128"/>
                <a:ea typeface="HGP創英角ｺﾞｼｯｸUB" pitchFamily="50" charset="-128"/>
              </a:rPr>
              <a:t>新型コロナウイルス感染症が流行している時は、ハンカチ、タオルなどを鼻、口にかぶせる。</a:t>
            </a:r>
            <a:endParaRPr lang="ja-JP" altLang="en-US" spc="-90" dirty="0">
              <a:solidFill>
                <a:schemeClr val="tx1"/>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134032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fade">
                                      <p:cBhvr>
                                        <p:cTn id="32" dur="500"/>
                                        <p:tgtEl>
                                          <p:spTgt spid="4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fade">
                                      <p:cBhvr>
                                        <p:cTn id="37" dur="1000"/>
                                        <p:tgtEl>
                                          <p:spTgt spid="4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 grpId="0"/>
      <p:bldP spid="13" grpId="0" animBg="1"/>
      <p:bldP spid="44" grpId="0" animBg="1"/>
      <p:bldP spid="5" grpId="0" animBg="1"/>
      <p:bldP spid="6" grpId="0" animBg="1"/>
      <p:bldP spid="46" grpId="0" animBg="1"/>
      <p:bldP spid="12" grpId="0" animBg="1"/>
      <p:bldP spid="33" grpId="0" animBg="1"/>
      <p:bldP spid="17"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
          <p:cNvSpPr txBox="1"/>
          <p:nvPr/>
        </p:nvSpPr>
        <p:spPr>
          <a:xfrm>
            <a:off x="774507" y="309917"/>
            <a:ext cx="7721515" cy="68943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3500" b="1" dirty="0" smtClean="0">
                <a:solidFill>
                  <a:schemeClr val="tx2">
                    <a:lumMod val="75000"/>
                  </a:schemeClr>
                </a:solidFill>
                <a:latin typeface="HGP創英角ｺﾞｼｯｸUB" panose="020B0900000000000000" pitchFamily="50" charset="-128"/>
                <a:ea typeface="HGP創英角ｺﾞｼｯｸUB" panose="020B0900000000000000" pitchFamily="50" charset="-128"/>
              </a:rPr>
              <a:t>気道異物の除去の流れをまとめると・・・</a:t>
            </a:r>
            <a:endParaRPr kumimoji="1" lang="ja-JP" altLang="en-US" sz="3500" dirty="0">
              <a:latin typeface="HGP創英角ｺﾞｼｯｸUB" panose="020B0900000000000000" pitchFamily="50" charset="-128"/>
              <a:ea typeface="HGP創英角ｺﾞｼｯｸUB" panose="020B0900000000000000" pitchFamily="50" charset="-128"/>
            </a:endParaRPr>
          </a:p>
        </p:txBody>
      </p:sp>
      <p:grpSp>
        <p:nvGrpSpPr>
          <p:cNvPr id="13" name="グループ化 12"/>
          <p:cNvGrpSpPr/>
          <p:nvPr/>
        </p:nvGrpSpPr>
        <p:grpSpPr>
          <a:xfrm>
            <a:off x="685800" y="5489236"/>
            <a:ext cx="7926467" cy="1273628"/>
            <a:chOff x="685800" y="5489236"/>
            <a:chExt cx="7926467" cy="1273628"/>
          </a:xfrm>
        </p:grpSpPr>
        <p:sp>
          <p:nvSpPr>
            <p:cNvPr id="16" name="テキスト ボックス 1"/>
            <p:cNvSpPr txBox="1"/>
            <p:nvPr/>
          </p:nvSpPr>
          <p:spPr>
            <a:xfrm>
              <a:off x="685800" y="5489236"/>
              <a:ext cx="7926467" cy="127362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3500" b="1" dirty="0">
                  <a:solidFill>
                    <a:schemeClr val="tx2">
                      <a:lumMod val="75000"/>
                    </a:schemeClr>
                  </a:solidFill>
                  <a:latin typeface="HGP創英角ｺﾞｼｯｸUB" panose="020B0900000000000000" pitchFamily="50" charset="-128"/>
                  <a:ea typeface="HGP創英角ｺﾞｼｯｸUB" panose="020B0900000000000000" pitchFamily="50" charset="-128"/>
                </a:rPr>
                <a:t>いざというときに適切</a:t>
              </a:r>
              <a:r>
                <a:rPr lang="ja-JP" altLang="en-US" sz="3500" b="1" dirty="0" smtClean="0">
                  <a:solidFill>
                    <a:schemeClr val="tx2">
                      <a:lumMod val="75000"/>
                    </a:schemeClr>
                  </a:solidFill>
                  <a:latin typeface="HGP創英角ｺﾞｼｯｸUB" panose="020B0900000000000000" pitchFamily="50" charset="-128"/>
                  <a:ea typeface="HGP創英角ｺﾞｼｯｸUB" panose="020B0900000000000000" pitchFamily="50" charset="-128"/>
                </a:rPr>
                <a:t>な行動</a:t>
              </a:r>
              <a:r>
                <a:rPr lang="ja-JP" altLang="en-US" sz="3500" b="1" dirty="0">
                  <a:solidFill>
                    <a:schemeClr val="tx2">
                      <a:lumMod val="75000"/>
                    </a:schemeClr>
                  </a:solidFill>
                  <a:latin typeface="HGP創英角ｺﾞｼｯｸUB" panose="020B0900000000000000" pitchFamily="50" charset="-128"/>
                  <a:ea typeface="HGP創英角ｺﾞｼｯｸUB" panose="020B0900000000000000" pitchFamily="50" charset="-128"/>
                </a:rPr>
                <a:t>ができる</a:t>
              </a:r>
              <a:r>
                <a:rPr lang="ja-JP" altLang="en-US" sz="3500" b="1" dirty="0" smtClean="0">
                  <a:solidFill>
                    <a:schemeClr val="tx2">
                      <a:lumMod val="75000"/>
                    </a:schemeClr>
                  </a:solidFill>
                  <a:latin typeface="HGP創英角ｺﾞｼｯｸUB" panose="020B0900000000000000" pitchFamily="50" charset="-128"/>
                  <a:ea typeface="HGP創英角ｺﾞｼｯｸUB" panose="020B0900000000000000" pitchFamily="50" charset="-128"/>
                </a:rPr>
                <a:t>よう、日頃から考えて</a:t>
              </a:r>
              <a:r>
                <a:rPr lang="ja-JP" altLang="en-US" sz="3500" b="1" dirty="0">
                  <a:solidFill>
                    <a:schemeClr val="tx2">
                      <a:lumMod val="75000"/>
                    </a:schemeClr>
                  </a:solidFill>
                  <a:latin typeface="HGP創英角ｺﾞｼｯｸUB" panose="020B0900000000000000" pitchFamily="50" charset="-128"/>
                  <a:ea typeface="HGP創英角ｺﾞｼｯｸUB" panose="020B0900000000000000" pitchFamily="50" charset="-128"/>
                </a:rPr>
                <a:t>おきましょう</a:t>
              </a:r>
              <a:r>
                <a:rPr lang="ja-JP" altLang="en-US" sz="3500" b="1" dirty="0" smtClean="0">
                  <a:solidFill>
                    <a:schemeClr val="tx2">
                      <a:lumMod val="75000"/>
                    </a:schemeClr>
                  </a:solidFill>
                  <a:latin typeface="HGP創英角ｺﾞｼｯｸUB" panose="020B0900000000000000" pitchFamily="50" charset="-128"/>
                  <a:ea typeface="HGP創英角ｺﾞｼｯｸUB" panose="020B0900000000000000" pitchFamily="50" charset="-128"/>
                </a:rPr>
                <a:t>。</a:t>
              </a:r>
              <a:endParaRPr kumimoji="1" lang="ja-JP" altLang="en-US" sz="3500" dirty="0">
                <a:latin typeface="HGP創英角ｺﾞｼｯｸUB" panose="020B0900000000000000" pitchFamily="50" charset="-128"/>
                <a:ea typeface="HGP創英角ｺﾞｼｯｸUB" panose="020B0900000000000000" pitchFamily="50" charset="-128"/>
              </a:endParaRPr>
            </a:p>
          </p:txBody>
        </p:sp>
        <p:pic>
          <p:nvPicPr>
            <p:cNvPr id="18" name="図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84007" y="6021394"/>
              <a:ext cx="469900" cy="695061"/>
            </a:xfrm>
            <a:prstGeom prst="rect">
              <a:avLst/>
            </a:prstGeom>
          </p:spPr>
        </p:pic>
      </p:grpSp>
      <p:sp>
        <p:nvSpPr>
          <p:cNvPr id="10" name="角丸四角形 5"/>
          <p:cNvSpPr/>
          <p:nvPr/>
        </p:nvSpPr>
        <p:spPr>
          <a:xfrm>
            <a:off x="685800" y="1111678"/>
            <a:ext cx="1826342" cy="760465"/>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2500" spc="-90" dirty="0" smtClean="0">
                <a:solidFill>
                  <a:schemeClr val="tx1"/>
                </a:solidFill>
                <a:latin typeface="HGP創英角ｺﾞｼｯｸUB" pitchFamily="50" charset="-128"/>
                <a:ea typeface="HGP創英角ｺﾞｼｯｸUB" pitchFamily="50" charset="-128"/>
              </a:rPr>
              <a:t>意識の確認</a:t>
            </a:r>
            <a:endParaRPr lang="ja-JP" altLang="en-US" sz="2500" spc="-90" dirty="0">
              <a:solidFill>
                <a:schemeClr val="tx1"/>
              </a:solidFill>
              <a:latin typeface="HGP創英角ｺﾞｼｯｸUB" pitchFamily="50" charset="-128"/>
              <a:ea typeface="HGP創英角ｺﾞｼｯｸUB" pitchFamily="50" charset="-128"/>
            </a:endParaRPr>
          </a:p>
        </p:txBody>
      </p:sp>
      <p:grpSp>
        <p:nvGrpSpPr>
          <p:cNvPr id="4" name="グループ化 3"/>
          <p:cNvGrpSpPr/>
          <p:nvPr/>
        </p:nvGrpSpPr>
        <p:grpSpPr>
          <a:xfrm>
            <a:off x="2554562" y="1198377"/>
            <a:ext cx="957269" cy="656426"/>
            <a:chOff x="2926252" y="1620898"/>
            <a:chExt cx="957269" cy="656426"/>
          </a:xfrm>
        </p:grpSpPr>
        <p:sp>
          <p:nvSpPr>
            <p:cNvPr id="11" name="右矢印 10"/>
            <p:cNvSpPr/>
            <p:nvPr/>
          </p:nvSpPr>
          <p:spPr>
            <a:xfrm>
              <a:off x="2984721" y="1620898"/>
              <a:ext cx="898800" cy="656426"/>
            </a:xfrm>
            <a:prstGeom prst="rightArrow">
              <a:avLst>
                <a:gd name="adj1" fmla="val 65408"/>
                <a:gd name="adj2" fmla="val 50000"/>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926252" y="1718462"/>
              <a:ext cx="906426" cy="4612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意識が</a:t>
              </a:r>
              <a:endParaRPr lang="en-US" altLang="ja-JP" sz="1400" dirty="0" smtClean="0">
                <a:solidFill>
                  <a:schemeClr val="tx1"/>
                </a:solidFill>
              </a:endParaRPr>
            </a:p>
            <a:p>
              <a:r>
                <a:rPr lang="ja-JP" altLang="en-US" sz="1400" dirty="0" smtClean="0">
                  <a:solidFill>
                    <a:schemeClr val="tx1"/>
                  </a:solidFill>
                </a:rPr>
                <a:t>ない場合</a:t>
              </a:r>
              <a:endParaRPr kumimoji="1" lang="ja-JP" altLang="en-US" sz="1400" dirty="0"/>
            </a:p>
          </p:txBody>
        </p:sp>
      </p:grpSp>
      <p:sp>
        <p:nvSpPr>
          <p:cNvPr id="15" name="右矢印吹き出し 14"/>
          <p:cNvSpPr/>
          <p:nvPr/>
        </p:nvSpPr>
        <p:spPr>
          <a:xfrm>
            <a:off x="3568465" y="1105902"/>
            <a:ext cx="2133600" cy="1526503"/>
          </a:xfrm>
          <a:prstGeom prst="rightArrowCallout">
            <a:avLst>
              <a:gd name="adj1" fmla="val 25635"/>
              <a:gd name="adj2" fmla="val 25000"/>
              <a:gd name="adj3" fmla="val 14527"/>
              <a:gd name="adj4" fmla="val 83771"/>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500" dirty="0" smtClean="0">
                <a:solidFill>
                  <a:schemeClr val="tx1"/>
                </a:solidFill>
                <a:latin typeface="HGP創英角ｺﾞｼｯｸUB" panose="020B0900000000000000" pitchFamily="50" charset="-128"/>
                <a:ea typeface="HGP創英角ｺﾞｼｯｸUB" panose="020B0900000000000000" pitchFamily="50" charset="-128"/>
              </a:rPr>
              <a:t>119</a:t>
            </a:r>
            <a:r>
              <a:rPr lang="ja-JP" altLang="en-US" sz="2500" dirty="0" smtClean="0">
                <a:solidFill>
                  <a:schemeClr val="tx1"/>
                </a:solidFill>
                <a:latin typeface="HGP創英角ｺﾞｼｯｸUB" panose="020B0900000000000000" pitchFamily="50" charset="-128"/>
                <a:ea typeface="HGP創英角ｺﾞｼｯｸUB" panose="020B0900000000000000" pitchFamily="50" charset="-128"/>
              </a:rPr>
              <a:t>番通報</a:t>
            </a:r>
            <a:endParaRPr lang="en-US" altLang="ja-JP" sz="25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en-US" altLang="ja-JP" sz="2500" dirty="0" smtClean="0">
                <a:solidFill>
                  <a:schemeClr val="tx1"/>
                </a:solidFill>
                <a:latin typeface="HGP創英角ｺﾞｼｯｸUB" panose="020B0900000000000000" pitchFamily="50" charset="-128"/>
                <a:ea typeface="HGP創英角ｺﾞｼｯｸUB" panose="020B0900000000000000" pitchFamily="50" charset="-128"/>
              </a:rPr>
              <a:t>AED</a:t>
            </a:r>
            <a:r>
              <a:rPr lang="ja-JP" altLang="en-US" sz="2500" dirty="0" smtClean="0">
                <a:solidFill>
                  <a:schemeClr val="tx1"/>
                </a:solidFill>
                <a:latin typeface="HGP創英角ｺﾞｼｯｸUB" panose="020B0900000000000000" pitchFamily="50" charset="-128"/>
                <a:ea typeface="HGP創英角ｺﾞｼｯｸUB" panose="020B0900000000000000" pitchFamily="50" charset="-128"/>
              </a:rPr>
              <a:t>手配</a:t>
            </a:r>
            <a:endParaRPr kumimoji="1" lang="ja-JP" altLang="en-US" sz="2500" dirty="0"/>
          </a:p>
        </p:txBody>
      </p:sp>
      <p:grpSp>
        <p:nvGrpSpPr>
          <p:cNvPr id="5" name="グループ化 4"/>
          <p:cNvGrpSpPr/>
          <p:nvPr/>
        </p:nvGrpSpPr>
        <p:grpSpPr>
          <a:xfrm>
            <a:off x="5758699" y="1063966"/>
            <a:ext cx="2853568" cy="1568439"/>
            <a:chOff x="5758699" y="1063966"/>
            <a:chExt cx="2853568" cy="1568439"/>
          </a:xfrm>
        </p:grpSpPr>
        <p:sp>
          <p:nvSpPr>
            <p:cNvPr id="17" name="正方形/長方形 16"/>
            <p:cNvSpPr/>
            <p:nvPr/>
          </p:nvSpPr>
          <p:spPr>
            <a:xfrm>
              <a:off x="5758699" y="1063966"/>
              <a:ext cx="2853568" cy="1568439"/>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心肺蘇生開始</a:t>
              </a:r>
              <a:r>
                <a:rPr kumimoji="1" lang="en-US" altLang="ja-JP" sz="3000" dirty="0" smtClean="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3000" dirty="0">
                <a:solidFill>
                  <a:srgbClr val="FF0000"/>
                </a:solidFill>
              </a:endParaRPr>
            </a:p>
          </p:txBody>
        </p:sp>
        <p:pic>
          <p:nvPicPr>
            <p:cNvPr id="21" name="図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53907" y="1550765"/>
              <a:ext cx="1063152" cy="997451"/>
            </a:xfrm>
            <a:prstGeom prst="rect">
              <a:avLst/>
            </a:prstGeom>
          </p:spPr>
        </p:pic>
      </p:grpSp>
      <p:grpSp>
        <p:nvGrpSpPr>
          <p:cNvPr id="6" name="グループ化 5"/>
          <p:cNvGrpSpPr/>
          <p:nvPr/>
        </p:nvGrpSpPr>
        <p:grpSpPr>
          <a:xfrm>
            <a:off x="1156458" y="2030651"/>
            <a:ext cx="906426" cy="618050"/>
            <a:chOff x="1156458" y="1967151"/>
            <a:chExt cx="906426" cy="618050"/>
          </a:xfrm>
        </p:grpSpPr>
        <p:sp>
          <p:nvSpPr>
            <p:cNvPr id="23" name="右矢印 22"/>
            <p:cNvSpPr/>
            <p:nvPr/>
          </p:nvSpPr>
          <p:spPr>
            <a:xfrm rot="5400000">
              <a:off x="1289946" y="1947963"/>
              <a:ext cx="618050" cy="656426"/>
            </a:xfrm>
            <a:prstGeom prst="rightArrow">
              <a:avLst>
                <a:gd name="adj1" fmla="val 65408"/>
                <a:gd name="adj2" fmla="val 50000"/>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156458" y="1971325"/>
              <a:ext cx="906426" cy="4612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意識が</a:t>
              </a:r>
              <a:endParaRPr lang="en-US" altLang="ja-JP" sz="1400" dirty="0" smtClean="0">
                <a:solidFill>
                  <a:schemeClr val="tx1"/>
                </a:solidFill>
              </a:endParaRPr>
            </a:p>
            <a:p>
              <a:pPr algn="ctr"/>
              <a:r>
                <a:rPr lang="ja-JP" altLang="en-US" sz="1400" dirty="0" smtClean="0">
                  <a:solidFill>
                    <a:schemeClr val="tx1"/>
                  </a:solidFill>
                </a:rPr>
                <a:t>あ</a:t>
              </a:r>
              <a:r>
                <a:rPr lang="ja-JP" altLang="en-US" sz="1400" dirty="0">
                  <a:solidFill>
                    <a:schemeClr val="tx1"/>
                  </a:solidFill>
                </a:rPr>
                <a:t>る</a:t>
              </a:r>
              <a:r>
                <a:rPr lang="ja-JP" altLang="en-US" sz="1400" dirty="0" smtClean="0">
                  <a:solidFill>
                    <a:schemeClr val="tx1"/>
                  </a:solidFill>
                </a:rPr>
                <a:t>場合</a:t>
              </a:r>
              <a:endParaRPr kumimoji="1" lang="ja-JP" altLang="en-US" sz="1400" dirty="0"/>
            </a:p>
          </p:txBody>
        </p:sp>
      </p:grpSp>
      <p:sp>
        <p:nvSpPr>
          <p:cNvPr id="27" name="正方形/長方形 26"/>
          <p:cNvSpPr/>
          <p:nvPr/>
        </p:nvSpPr>
        <p:spPr>
          <a:xfrm>
            <a:off x="685800" y="2890209"/>
            <a:ext cx="7926467" cy="2625075"/>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3000" dirty="0" smtClean="0">
                <a:solidFill>
                  <a:schemeClr val="tx1"/>
                </a:solidFill>
                <a:latin typeface="HGP創英角ｺﾞｼｯｸUB" panose="020B0900000000000000" pitchFamily="50" charset="-128"/>
                <a:ea typeface="HGP創英角ｺﾞｼｯｸUB" panose="020B0900000000000000" pitchFamily="50" charset="-128"/>
              </a:rPr>
              <a:t>119</a:t>
            </a:r>
            <a:r>
              <a:rPr kumimoji="1"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番通報＆適した方法で異物除去</a:t>
            </a:r>
            <a:r>
              <a:rPr kumimoji="1" lang="en-US" altLang="ja-JP" sz="3000" dirty="0" smtClean="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3000" dirty="0">
              <a:solidFill>
                <a:srgbClr val="FF0000"/>
              </a:solidFill>
            </a:endParaRPr>
          </a:p>
        </p:txBody>
      </p:sp>
      <p:grpSp>
        <p:nvGrpSpPr>
          <p:cNvPr id="8" name="グループ化 7"/>
          <p:cNvGrpSpPr/>
          <p:nvPr/>
        </p:nvGrpSpPr>
        <p:grpSpPr>
          <a:xfrm>
            <a:off x="795927" y="3403664"/>
            <a:ext cx="3763526" cy="1746185"/>
            <a:chOff x="795927" y="3403664"/>
            <a:chExt cx="3763526" cy="1746185"/>
          </a:xfrm>
        </p:grpSpPr>
        <p:pic>
          <p:nvPicPr>
            <p:cNvPr id="29" name="図 2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6285" y="3472936"/>
              <a:ext cx="2063168" cy="1676913"/>
            </a:xfrm>
            <a:prstGeom prst="rect">
              <a:avLst/>
            </a:prstGeom>
            <a:ln>
              <a:noFill/>
            </a:ln>
          </p:spPr>
        </p:pic>
        <p:sp>
          <p:nvSpPr>
            <p:cNvPr id="32" name="円形吹き出し 31"/>
            <p:cNvSpPr/>
            <p:nvPr/>
          </p:nvSpPr>
          <p:spPr>
            <a:xfrm>
              <a:off x="795927" y="3403664"/>
              <a:ext cx="1603216" cy="799082"/>
            </a:xfrm>
            <a:prstGeom prst="wedgeEllipseCallout">
              <a:avLst>
                <a:gd name="adj1" fmla="val 42345"/>
                <a:gd name="adj2" fmla="val 4778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腹部突き上げ法</a:t>
              </a:r>
              <a:endParaRPr kumimoji="1" lang="ja-JP" altLang="en-US" dirty="0">
                <a:solidFill>
                  <a:schemeClr val="tx1"/>
                </a:solidFill>
              </a:endParaRPr>
            </a:p>
          </p:txBody>
        </p:sp>
      </p:grpSp>
      <p:grpSp>
        <p:nvGrpSpPr>
          <p:cNvPr id="7" name="グループ化 6"/>
          <p:cNvGrpSpPr/>
          <p:nvPr/>
        </p:nvGrpSpPr>
        <p:grpSpPr>
          <a:xfrm>
            <a:off x="4790387" y="3472936"/>
            <a:ext cx="3737073" cy="1885589"/>
            <a:chOff x="4790387" y="3472936"/>
            <a:chExt cx="3737073" cy="1885589"/>
          </a:xfrm>
        </p:grpSpPr>
        <p:pic>
          <p:nvPicPr>
            <p:cNvPr id="31" name="図 3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90387" y="3472936"/>
              <a:ext cx="1579551" cy="1885589"/>
            </a:xfrm>
            <a:prstGeom prst="rect">
              <a:avLst/>
            </a:prstGeom>
          </p:spPr>
        </p:pic>
        <p:sp>
          <p:nvSpPr>
            <p:cNvPr id="33" name="円形吹き出し 32"/>
            <p:cNvSpPr/>
            <p:nvPr/>
          </p:nvSpPr>
          <p:spPr>
            <a:xfrm>
              <a:off x="6600872" y="3836513"/>
              <a:ext cx="1926588" cy="799082"/>
            </a:xfrm>
            <a:prstGeom prst="wedgeEllipseCallout">
              <a:avLst>
                <a:gd name="adj1" fmla="val -62749"/>
                <a:gd name="adj2" fmla="val -3231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はい</a:t>
              </a:r>
              <a:r>
                <a:rPr kumimoji="1" lang="ja-JP" altLang="en-US" sz="1000" dirty="0" err="1" smtClean="0">
                  <a:solidFill>
                    <a:schemeClr val="tx1"/>
                  </a:solidFill>
                </a:rPr>
                <a:t>ぶ</a:t>
              </a:r>
              <a:r>
                <a:rPr kumimoji="1" lang="ja-JP" altLang="en-US" sz="1000" dirty="0" smtClean="0">
                  <a:solidFill>
                    <a:schemeClr val="tx1"/>
                  </a:solidFill>
                </a:rPr>
                <a:t>こうだほう</a:t>
              </a:r>
              <a:endParaRPr kumimoji="1" lang="en-US" altLang="ja-JP" sz="1000" dirty="0" smtClean="0">
                <a:solidFill>
                  <a:schemeClr val="tx1"/>
                </a:solidFill>
              </a:endParaRPr>
            </a:p>
            <a:p>
              <a:pPr algn="ctr"/>
              <a:r>
                <a:rPr kumimoji="1" lang="ja-JP" altLang="en-US" dirty="0" smtClean="0">
                  <a:solidFill>
                    <a:schemeClr val="tx1"/>
                  </a:solidFill>
                </a:rPr>
                <a:t>背部叩打法</a:t>
              </a:r>
              <a:endParaRPr kumimoji="1" lang="ja-JP" altLang="en-US" dirty="0">
                <a:solidFill>
                  <a:schemeClr val="tx1"/>
                </a:solidFill>
              </a:endParaRPr>
            </a:p>
          </p:txBody>
        </p:sp>
      </p:grpSp>
    </p:spTree>
    <p:extLst>
      <p:ext uri="{BB962C8B-B14F-4D97-AF65-F5344CB8AC3E}">
        <p14:creationId xmlns:p14="http://schemas.microsoft.com/office/powerpoint/2010/main" val="359071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500"/>
                                        <p:tgtEl>
                                          <p:spTgt spid="2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0" grpId="0" animBg="1"/>
      <p:bldP spid="15" grpId="0" animBg="1"/>
      <p:bldP spid="2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tileRect/>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tileRect/>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tileRect/>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6924</TotalTime>
  <Words>1199</Words>
  <PresentationFormat>画面に合わせる (4:3)</PresentationFormat>
  <Paragraphs>113</Paragraphs>
  <Slides>6</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HGP創英角ｺﾞｼｯｸUB</vt:lpstr>
      <vt:lpstr>HGP明朝E</vt:lpstr>
      <vt:lpstr>ＭＳ Ｐゴシック</vt:lpstr>
      <vt:lpstr>Calibri</vt:lpstr>
      <vt:lpstr>Constantia</vt:lpstr>
      <vt:lpstr>Wingdings 2</vt:lpstr>
      <vt:lpstr>リゾート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2014-06-20T02:48:43Z</cp:lastPrinted>
  <dcterms:created xsi:type="dcterms:W3CDTF">2014-04-21T08:19:29Z</dcterms:created>
  <dcterms:modified xsi:type="dcterms:W3CDTF">2020-06-24T02:31:07Z</dcterms:modified>
</cp:coreProperties>
</file>