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327" r:id="rId2"/>
    <p:sldId id="354" r:id="rId3"/>
    <p:sldId id="376" r:id="rId4"/>
    <p:sldId id="377" r:id="rId5"/>
    <p:sldId id="380" r:id="rId6"/>
    <p:sldId id="378" r:id="rId7"/>
    <p:sldId id="379" r:id="rId8"/>
    <p:sldId id="375" r:id="rId9"/>
  </p:sldIdLst>
  <p:sldSz cx="9144000" cy="6858000" type="screen4x3"/>
  <p:notesSz cx="6735763" cy="98694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FF00"/>
    <a:srgbClr val="FF33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2" autoAdjust="0"/>
    <p:restoredTop sz="82413" autoAdjust="0"/>
  </p:normalViewPr>
  <p:slideViewPr>
    <p:cSldViewPr snapToGrid="0">
      <p:cViewPr varScale="1">
        <p:scale>
          <a:sx n="76" d="100"/>
          <a:sy n="76" d="100"/>
        </p:scale>
        <p:origin x="1860" y="8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70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3872"/>
          </a:xfrm>
          <a:prstGeom prst="rect">
            <a:avLst/>
          </a:prstGeom>
        </p:spPr>
        <p:txBody>
          <a:bodyPr vert="horz" lIns="91444" tIns="45722" rIns="91444" bIns="4572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17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3872"/>
          </a:xfrm>
          <a:prstGeom prst="rect">
            <a:avLst/>
          </a:prstGeom>
        </p:spPr>
        <p:txBody>
          <a:bodyPr vert="horz" lIns="91444" tIns="45722" rIns="91444" bIns="45722" rtlCol="0"/>
          <a:lstStyle>
            <a:lvl1pPr algn="r">
              <a:defRPr sz="1200"/>
            </a:lvl1pPr>
          </a:lstStyle>
          <a:p>
            <a:fld id="{A794E949-DCE8-41A4-BEEC-7DE362163591}" type="datetimeFigureOut">
              <a:rPr kumimoji="1" lang="ja-JP" altLang="en-US" smtClean="0"/>
              <a:t>2020/7/9</a:t>
            </a:fld>
            <a:endParaRPr kumimoji="1" lang="ja-JP" altLang="en-US"/>
          </a:p>
        </p:txBody>
      </p:sp>
      <p:sp>
        <p:nvSpPr>
          <p:cNvPr id="1118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374029"/>
            <a:ext cx="2919413" cy="493871"/>
          </a:xfrm>
          <a:prstGeom prst="rect">
            <a:avLst/>
          </a:prstGeom>
        </p:spPr>
        <p:txBody>
          <a:bodyPr vert="horz" lIns="91444" tIns="45722" rIns="91444" bIns="4572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19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4029"/>
            <a:ext cx="2919412" cy="493871"/>
          </a:xfrm>
          <a:prstGeom prst="rect">
            <a:avLst/>
          </a:prstGeom>
        </p:spPr>
        <p:txBody>
          <a:bodyPr vert="horz" lIns="91444" tIns="45722" rIns="91444" bIns="45722" rtlCol="0" anchor="b"/>
          <a:lstStyle>
            <a:lvl1pPr algn="r">
              <a:defRPr sz="1200"/>
            </a:lvl1pPr>
          </a:lstStyle>
          <a:p>
            <a:fld id="{33B730E3-A964-495C-B972-ACFA9A0CE4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3477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5"/>
          </a:xfrm>
          <a:prstGeom prst="rect">
            <a:avLst/>
          </a:prstGeom>
        </p:spPr>
        <p:txBody>
          <a:bodyPr vert="horz" lIns="91444" tIns="45722" rIns="91444" bIns="4572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10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475"/>
          </a:xfrm>
          <a:prstGeom prst="rect">
            <a:avLst/>
          </a:prstGeom>
        </p:spPr>
        <p:txBody>
          <a:bodyPr vert="horz" lIns="91444" tIns="45722" rIns="91444" bIns="45722" rtlCol="0"/>
          <a:lstStyle>
            <a:lvl1pPr algn="r">
              <a:defRPr sz="1200"/>
            </a:lvl1pPr>
          </a:lstStyle>
          <a:p>
            <a:fld id="{3D9736A4-5650-4C25-B3C7-A386562BC414}" type="datetimeFigureOut">
              <a:rPr kumimoji="1" lang="ja-JP" altLang="en-US" smtClean="0"/>
              <a:t>2020/7/9</a:t>
            </a:fld>
            <a:endParaRPr kumimoji="1" lang="ja-JP" altLang="en-US"/>
          </a:p>
        </p:txBody>
      </p:sp>
      <p:sp>
        <p:nvSpPr>
          <p:cNvPr id="1111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4" tIns="45722" rIns="91444" bIns="45722" rtlCol="0" anchor="ctr"/>
          <a:lstStyle/>
          <a:p>
            <a:endParaRPr lang="ja-JP" altLang="en-US"/>
          </a:p>
        </p:txBody>
      </p:sp>
      <p:sp>
        <p:nvSpPr>
          <p:cNvPr id="1112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4" tIns="45722" rIns="91444" bIns="4572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113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5"/>
          </a:xfrm>
          <a:prstGeom prst="rect">
            <a:avLst/>
          </a:prstGeom>
        </p:spPr>
        <p:txBody>
          <a:bodyPr vert="horz" lIns="91444" tIns="45722" rIns="91444" bIns="4572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14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4301"/>
            <a:ext cx="2918831" cy="493475"/>
          </a:xfrm>
          <a:prstGeom prst="rect">
            <a:avLst/>
          </a:prstGeom>
        </p:spPr>
        <p:txBody>
          <a:bodyPr vert="horz" lIns="91444" tIns="45722" rIns="91444" bIns="45722" rtlCol="0" anchor="b"/>
          <a:lstStyle>
            <a:lvl1pPr algn="r">
              <a:defRPr sz="1200"/>
            </a:lvl1pPr>
          </a:lstStyle>
          <a:p>
            <a:fld id="{D17DF5C7-8E41-4D76-BD9B-6A316B1D10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93863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四角形 176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56" name="四角形 177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ja-JP" dirty="0" smtClean="0"/>
              <a:t>【</a:t>
            </a:r>
            <a:r>
              <a:rPr lang="ja-JP" altLang="en-US" dirty="0" smtClean="0"/>
              <a:t>進行例</a:t>
            </a:r>
            <a:r>
              <a:rPr lang="en-US" altLang="ja-JP" dirty="0" smtClean="0"/>
              <a:t>】</a:t>
            </a:r>
          </a:p>
          <a:p>
            <a:r>
              <a:rPr lang="ja-JP" altLang="en-US" dirty="0" smtClean="0"/>
              <a:t>・いざ救急車を呼ぶとなった時に、動揺して思うように行動できないかもしれません。</a:t>
            </a:r>
            <a:endParaRPr lang="en-US" altLang="ja-JP" dirty="0" smtClean="0"/>
          </a:p>
          <a:p>
            <a:r>
              <a:rPr lang="ja-JP" altLang="en-US" dirty="0" smtClean="0"/>
              <a:t>・そうならないためにも、このスライドでは救急車を呼ぶ時に知っておきたいことを、お伝えします。</a:t>
            </a:r>
            <a:endParaRPr lang="en-US" altLang="ja-JP" dirty="0" smtClean="0"/>
          </a:p>
          <a:p>
            <a:r>
              <a:rPr lang="ja-JP" altLang="en-US" dirty="0" smtClean="0"/>
              <a:t>・救急車を呼ぶ時に、どのようなことを聞かれるか、また、救急車が来るまでに何を準備したらいいか、</a:t>
            </a:r>
            <a:r>
              <a:rPr lang="ja-JP" altLang="en-US" dirty="0"/>
              <a:t>知</a:t>
            </a:r>
            <a:r>
              <a:rPr lang="ja-JP" altLang="en-US" dirty="0" smtClean="0"/>
              <a:t>っていますか？</a:t>
            </a:r>
            <a:endParaRPr lang="en-US" altLang="ja-JP" dirty="0" smtClean="0"/>
          </a:p>
        </p:txBody>
      </p:sp>
      <p:sp>
        <p:nvSpPr>
          <p:cNvPr id="1157" name="四角形 178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4" tIns="45722" rIns="91444" bIns="45722" rtlCol="0" anchor="b"/>
          <a:lstStyle>
            <a:lvl1pPr algn="r">
              <a:defRPr sz="1200"/>
            </a:lvl1pPr>
          </a:lstStyle>
          <a:p>
            <a:fld id="{D17DF5C7-8E41-4D76-BD9B-6A316B1D107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1399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四角形 176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56" name="四角形 177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ja-JP" dirty="0" smtClean="0"/>
              <a:t>【</a:t>
            </a:r>
            <a:r>
              <a:rPr lang="ja-JP" altLang="en-US" dirty="0" smtClean="0"/>
              <a:t>進行例</a:t>
            </a:r>
            <a:r>
              <a:rPr lang="en-US" altLang="ja-JP" dirty="0" smtClean="0"/>
              <a:t>】</a:t>
            </a:r>
          </a:p>
          <a:p>
            <a:r>
              <a:rPr lang="ja-JP" altLang="en-US" dirty="0" smtClean="0"/>
              <a:t>・</a:t>
            </a:r>
            <a:r>
              <a:rPr lang="en-US" altLang="ja-JP" dirty="0" smtClean="0"/>
              <a:t>119</a:t>
            </a:r>
            <a:r>
              <a:rPr lang="ja-JP" altLang="en-US" dirty="0" smtClean="0"/>
              <a:t>番をかけた際、最初に火事なのか救急なのか聞かれます。</a:t>
            </a:r>
            <a:endParaRPr lang="en-US" altLang="ja-JP" dirty="0" smtClean="0"/>
          </a:p>
          <a:p>
            <a:r>
              <a:rPr lang="ja-JP" altLang="en-US" dirty="0" smtClean="0"/>
              <a:t>・救急車を呼ぶ場合は「救急です」と答えてください。</a:t>
            </a:r>
            <a:endParaRPr lang="en-US" altLang="ja-JP" dirty="0" smtClean="0"/>
          </a:p>
          <a:p>
            <a:r>
              <a:rPr lang="ja-JP" altLang="en-US" dirty="0" smtClean="0"/>
              <a:t>・次に住所をお聞きしますので、番地、マンション名、号室、宅名まで教えてください。</a:t>
            </a:r>
            <a:endParaRPr lang="en-US" altLang="ja-JP" dirty="0" smtClean="0"/>
          </a:p>
          <a:p>
            <a:r>
              <a:rPr lang="ja-JP" altLang="en-US" dirty="0" smtClean="0"/>
              <a:t>・住所がわかり次第、救急車が出発します。</a:t>
            </a:r>
            <a:endParaRPr lang="en-US" altLang="ja-JP" dirty="0" smtClean="0"/>
          </a:p>
          <a:p>
            <a:r>
              <a:rPr lang="ja-JP" altLang="en-US" dirty="0" smtClean="0"/>
              <a:t>・また、詳細な住所がわからないときは、目印となる建物や、施設、公園、川、橋、通りなどの名称を教えてください。</a:t>
            </a:r>
            <a:endParaRPr dirty="0"/>
          </a:p>
        </p:txBody>
      </p:sp>
      <p:sp>
        <p:nvSpPr>
          <p:cNvPr id="1157" name="四角形 178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4" tIns="45722" rIns="91444" bIns="45722" rtlCol="0" anchor="b"/>
          <a:lstStyle>
            <a:lvl1pPr algn="r">
              <a:defRPr sz="1200"/>
            </a:lvl1pPr>
          </a:lstStyle>
          <a:p>
            <a:fld id="{D17DF5C7-8E41-4D76-BD9B-6A316B1D107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9636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四角形 176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56" name="四角形 177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ja-JP" dirty="0" smtClean="0"/>
              <a:t>【</a:t>
            </a:r>
            <a:r>
              <a:rPr lang="ja-JP" altLang="en-US" dirty="0" smtClean="0"/>
              <a:t>進行例</a:t>
            </a:r>
            <a:r>
              <a:rPr lang="en-US" altLang="ja-JP" dirty="0" smtClean="0"/>
              <a:t>】</a:t>
            </a:r>
          </a:p>
          <a:p>
            <a:r>
              <a:rPr lang="ja-JP" altLang="en-US" dirty="0" smtClean="0"/>
              <a:t>・住所を伝えた後、今の状況について詳しくお聞きします。</a:t>
            </a:r>
            <a:endParaRPr lang="en-US" altLang="ja-JP" dirty="0" smtClean="0"/>
          </a:p>
          <a:p>
            <a:r>
              <a:rPr lang="ja-JP" altLang="en-US" dirty="0" smtClean="0"/>
              <a:t>・お聞きした内容は、出発している救急隊に適宜伝えております。</a:t>
            </a:r>
            <a:endParaRPr lang="en-US" altLang="ja-JP" dirty="0" smtClean="0"/>
          </a:p>
          <a:p>
            <a:r>
              <a:rPr lang="ja-JP" altLang="en-US" dirty="0" smtClean="0"/>
              <a:t>・これは、現場到着した救急隊が、すぐに状況に応じた救急活動が出来るよう、準備するためです。</a:t>
            </a:r>
            <a:endParaRPr lang="en-US" altLang="ja-JP" dirty="0" smtClean="0"/>
          </a:p>
          <a:p>
            <a:r>
              <a:rPr lang="ja-JP" altLang="en-US" dirty="0" smtClean="0"/>
              <a:t>・また、電話を切った後、消防から折り返しの電話をかけることもありますので、しばらくは電話に出られるようにしておいてください。</a:t>
            </a:r>
            <a:endParaRPr dirty="0"/>
          </a:p>
        </p:txBody>
      </p:sp>
      <p:sp>
        <p:nvSpPr>
          <p:cNvPr id="1157" name="四角形 178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4" tIns="45722" rIns="91444" bIns="45722" rtlCol="0" anchor="b"/>
          <a:lstStyle>
            <a:lvl1pPr algn="r">
              <a:defRPr sz="1200"/>
            </a:lvl1pPr>
          </a:lstStyle>
          <a:p>
            <a:fld id="{D17DF5C7-8E41-4D76-BD9B-6A316B1D107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3036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四角形 176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56" name="四角形 177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ja-JP" dirty="0" smtClean="0"/>
              <a:t>【</a:t>
            </a:r>
            <a:r>
              <a:rPr lang="ja-JP" altLang="en-US" dirty="0" smtClean="0"/>
              <a:t>進行例</a:t>
            </a:r>
            <a:r>
              <a:rPr lang="en-US" altLang="ja-JP" dirty="0" smtClean="0"/>
              <a:t>】</a:t>
            </a:r>
          </a:p>
          <a:p>
            <a:r>
              <a:rPr lang="ja-JP" altLang="en-US" dirty="0" smtClean="0"/>
              <a:t>・</a:t>
            </a:r>
            <a:r>
              <a:rPr lang="en-US" altLang="ja-JP" dirty="0" smtClean="0"/>
              <a:t>119</a:t>
            </a:r>
            <a:r>
              <a:rPr lang="ja-JP" altLang="en-US" dirty="0" smtClean="0"/>
              <a:t>番通報で救急車を要請された場合、向かう住所が分かった時点で救急車は出動します。</a:t>
            </a:r>
            <a:endParaRPr lang="en-US" altLang="ja-JP" dirty="0" smtClean="0"/>
          </a:p>
          <a:p>
            <a:r>
              <a:rPr lang="ja-JP" altLang="en-US" dirty="0" smtClean="0"/>
              <a:t>・苦しんでいる方のところに、一刻も早く到着するため、緊急走行で向かいます。</a:t>
            </a:r>
            <a:endParaRPr lang="en-US" altLang="ja-JP" dirty="0" smtClean="0"/>
          </a:p>
          <a:p>
            <a:r>
              <a:rPr lang="ja-JP" altLang="en-US" dirty="0" smtClean="0"/>
              <a:t>・なお、緊急走行する際は「サイレンを鳴らす」「赤色の警光灯をつける」ことが法律で決まっております。</a:t>
            </a:r>
          </a:p>
        </p:txBody>
      </p:sp>
      <p:sp>
        <p:nvSpPr>
          <p:cNvPr id="1157" name="四角形 178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4" tIns="45722" rIns="91444" bIns="45722" rtlCol="0" anchor="b"/>
          <a:lstStyle>
            <a:lvl1pPr algn="r">
              <a:defRPr sz="1200"/>
            </a:lvl1pPr>
          </a:lstStyle>
          <a:p>
            <a:fld id="{D17DF5C7-8E41-4D76-BD9B-6A316B1D107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8967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四角形 176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56" name="四角形 177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ja-JP" dirty="0" smtClean="0"/>
              <a:t>【</a:t>
            </a:r>
            <a:r>
              <a:rPr lang="ja-JP" altLang="en-US" dirty="0" smtClean="0"/>
              <a:t>進行例</a:t>
            </a:r>
            <a:r>
              <a:rPr lang="en-US" altLang="ja-JP" dirty="0" smtClean="0"/>
              <a:t>】</a:t>
            </a:r>
          </a:p>
          <a:p>
            <a:r>
              <a:rPr lang="ja-JP" altLang="en-US" dirty="0" smtClean="0"/>
              <a:t>・症状によって、救急車が到着するまでの間、指令管制員が「心肺蘇生法（胸骨圧迫）」「喉頭異物除去法（背部叩打法</a:t>
            </a:r>
            <a:r>
              <a:rPr lang="en-US" altLang="ja-JP" sz="900" dirty="0"/>
              <a:t>(</a:t>
            </a:r>
            <a:r>
              <a:rPr lang="ja-JP" altLang="en-US" sz="900" dirty="0"/>
              <a:t>はい</a:t>
            </a:r>
            <a:r>
              <a:rPr lang="ja-JP" altLang="en-US" sz="900" dirty="0" err="1"/>
              <a:t>ぶ</a:t>
            </a:r>
            <a:r>
              <a:rPr lang="ja-JP" altLang="en-US" sz="900" dirty="0"/>
              <a:t>こうだほう））</a:t>
            </a:r>
            <a:endParaRPr lang="en-US" altLang="ja-JP" sz="900" dirty="0"/>
          </a:p>
          <a:p>
            <a:r>
              <a:rPr lang="ja-JP" altLang="en-US" sz="900" dirty="0"/>
              <a:t>「止血法」「熱傷手当」など、必要な応急手当の方法を電話にてお伝えします。</a:t>
            </a:r>
            <a:endParaRPr lang="en-US" altLang="ja-JP" sz="900" dirty="0"/>
          </a:p>
          <a:p>
            <a:r>
              <a:rPr lang="ja-JP" altLang="en-US" sz="900" dirty="0"/>
              <a:t>・なお、素早く応急手当が行えるよう、出来るだけ傷病者の近くで通報してください。</a:t>
            </a:r>
            <a:endParaRPr lang="ja-JP" altLang="en-US" dirty="0" smtClean="0"/>
          </a:p>
        </p:txBody>
      </p:sp>
      <p:sp>
        <p:nvSpPr>
          <p:cNvPr id="1157" name="四角形 178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4" tIns="45722" rIns="91444" bIns="45722" rtlCol="0" anchor="b"/>
          <a:lstStyle>
            <a:lvl1pPr algn="r">
              <a:defRPr sz="1200"/>
            </a:lvl1pPr>
          </a:lstStyle>
          <a:p>
            <a:fld id="{D17DF5C7-8E41-4D76-BD9B-6A316B1D107A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8436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四角形 176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56" name="四角形 177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 defTabSz="875904">
              <a:defRPr/>
            </a:pPr>
            <a:r>
              <a:rPr lang="en-US" altLang="ja-JP" dirty="0" smtClean="0"/>
              <a:t>【</a:t>
            </a:r>
            <a:r>
              <a:rPr lang="ja-JP" altLang="en-US" dirty="0" smtClean="0"/>
              <a:t>進行例</a:t>
            </a:r>
            <a:r>
              <a:rPr lang="en-US" altLang="ja-JP" dirty="0" smtClean="0"/>
              <a:t>】</a:t>
            </a:r>
          </a:p>
          <a:p>
            <a:pPr defTabSz="875904">
              <a:defRPr/>
            </a:pPr>
            <a:r>
              <a:rPr lang="ja-JP" altLang="en-US" dirty="0" smtClean="0"/>
              <a:t>・救急車が到着するまでの間に、搬送される方の「健康保険証」「お薬手帳」など、医療受診に使用するものを準備しておきましょう。</a:t>
            </a:r>
            <a:endParaRPr lang="en-US" altLang="ja-JP" dirty="0" smtClean="0"/>
          </a:p>
          <a:p>
            <a:pPr defTabSz="875904">
              <a:defRPr/>
            </a:pPr>
            <a:r>
              <a:rPr lang="ja-JP" altLang="en-US" dirty="0" smtClean="0"/>
              <a:t>・また、意外と忘れがちなのが、搬送される方の「靴」です。</a:t>
            </a:r>
            <a:endParaRPr lang="en-US" altLang="ja-JP" dirty="0" smtClean="0"/>
          </a:p>
          <a:p>
            <a:pPr defTabSz="875904">
              <a:defRPr/>
            </a:pPr>
            <a:r>
              <a:rPr lang="ja-JP" altLang="en-US" dirty="0" smtClean="0"/>
              <a:t>・室内から担架等によりそのまま運び出されるため、持っていくことを忘れる方が多いようです。</a:t>
            </a:r>
            <a:endParaRPr lang="en-US" altLang="ja-JP" dirty="0" smtClean="0"/>
          </a:p>
          <a:p>
            <a:endParaRPr dirty="0"/>
          </a:p>
        </p:txBody>
      </p:sp>
      <p:sp>
        <p:nvSpPr>
          <p:cNvPr id="1157" name="四角形 178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4" tIns="45722" rIns="91444" bIns="45722" rtlCol="0" anchor="b"/>
          <a:lstStyle>
            <a:lvl1pPr algn="r">
              <a:defRPr sz="1200"/>
            </a:lvl1pPr>
          </a:lstStyle>
          <a:p>
            <a:fld id="{D17DF5C7-8E41-4D76-BD9B-6A316B1D107A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5361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四角形 176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56" name="四角形 177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ja-JP" dirty="0" smtClean="0"/>
              <a:t>【</a:t>
            </a:r>
            <a:r>
              <a:rPr lang="ja-JP" altLang="en-US" dirty="0" smtClean="0"/>
              <a:t>進行例</a:t>
            </a:r>
            <a:r>
              <a:rPr lang="en-US" altLang="ja-JP" dirty="0" smtClean="0"/>
              <a:t>】</a:t>
            </a:r>
          </a:p>
          <a:p>
            <a:r>
              <a:rPr lang="ja-JP" altLang="en-US" dirty="0" smtClean="0"/>
              <a:t>・その他、財布や携帯電話など、必要なものを持っていきましょう。</a:t>
            </a:r>
            <a:endParaRPr lang="en-US" altLang="ja-JP" dirty="0" smtClean="0"/>
          </a:p>
          <a:p>
            <a:r>
              <a:rPr lang="ja-JP" altLang="en-US" dirty="0" smtClean="0"/>
              <a:t>・急いでいる時は、戸締りや火の元の確認が忘れがちになりますので、改めてしっかり確認しましょう。</a:t>
            </a:r>
            <a:endParaRPr lang="en-US" altLang="ja-JP" dirty="0" smtClean="0"/>
          </a:p>
          <a:p>
            <a:r>
              <a:rPr lang="ja-JP" altLang="en-US" dirty="0" smtClean="0"/>
              <a:t>・ご家族や知り合いが心配しないよう、今の状況やどこの病院に搬送されるか、今後の連絡先などについて、忘れずに連絡しましょう。</a:t>
            </a:r>
            <a:endParaRPr dirty="0"/>
          </a:p>
        </p:txBody>
      </p:sp>
      <p:sp>
        <p:nvSpPr>
          <p:cNvPr id="1157" name="四角形 178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4" tIns="45722" rIns="91444" bIns="45722" rtlCol="0" anchor="b"/>
          <a:lstStyle>
            <a:lvl1pPr algn="r">
              <a:defRPr sz="1200"/>
            </a:lvl1pPr>
          </a:lstStyle>
          <a:p>
            <a:fld id="{D17DF5C7-8E41-4D76-BD9B-6A316B1D107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9741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四角形 176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56" name="四角形 177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ja-JP" dirty="0" smtClean="0"/>
              <a:t>【</a:t>
            </a:r>
            <a:r>
              <a:rPr lang="ja-JP" altLang="en-US" dirty="0" smtClean="0"/>
              <a:t>進行例</a:t>
            </a:r>
            <a:r>
              <a:rPr lang="en-US" altLang="ja-JP" dirty="0" smtClean="0"/>
              <a:t>】</a:t>
            </a:r>
          </a:p>
          <a:p>
            <a:r>
              <a:rPr lang="ja-JP" altLang="en-US" dirty="0" smtClean="0"/>
              <a:t>・普段は普通に出来ること、落ち着いて出来ることも、緊急時には難しいかもしれません・</a:t>
            </a:r>
            <a:endParaRPr lang="en-US" altLang="ja-JP" dirty="0" smtClean="0"/>
          </a:p>
          <a:p>
            <a:r>
              <a:rPr lang="ja-JP" altLang="en-US" dirty="0" smtClean="0"/>
              <a:t>・そんな時こそ、慌てずに落ち着いて行動することが、自分や大切な人の命を守ることに繋がります。</a:t>
            </a:r>
            <a:endParaRPr lang="en-US" altLang="ja-JP" dirty="0" smtClean="0"/>
          </a:p>
          <a:p>
            <a:r>
              <a:rPr lang="ja-JP" altLang="en-US" dirty="0" smtClean="0"/>
              <a:t>・いざというときに、適切な行動ができるよう、日頃から考えておくことが大切です。</a:t>
            </a:r>
          </a:p>
          <a:p>
            <a:endParaRPr dirty="0"/>
          </a:p>
        </p:txBody>
      </p:sp>
      <p:sp>
        <p:nvSpPr>
          <p:cNvPr id="1157" name="四角形 178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4" tIns="45722" rIns="91444" bIns="45722" rtlCol="0" anchor="b"/>
          <a:lstStyle>
            <a:lvl1pPr algn="r">
              <a:defRPr sz="1200"/>
            </a:lvl1pPr>
          </a:lstStyle>
          <a:p>
            <a:fld id="{D17DF5C7-8E41-4D76-BD9B-6A316B1D107A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8933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ln w="9525"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03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1038" name="Date Placeholder 29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E44E8D65-294A-49C0-BE4A-808C2572D0F2}" type="datetimeFigureOut">
              <a:rPr kumimoji="1" lang="ja-JP" altLang="en-US" smtClean="0"/>
              <a:t>2020/7/9</a:t>
            </a:fld>
            <a:endParaRPr kumimoji="1" lang="ja-JP" altLang="en-US"/>
          </a:p>
        </p:txBody>
      </p:sp>
      <p:sp>
        <p:nvSpPr>
          <p:cNvPr id="1039" name="Footer Placeholder 18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040" name="Slide Number Placeholder 26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84BF67C-6FE9-4FDD-BE44-268345425D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098" name="Vertical Text Placeholder 2"/>
          <p:cNvSpPr>
            <a:spLocks noGrp="1"/>
          </p:cNvSpPr>
          <p:nvPr>
            <p:ph type="body" orient="vert" idx="1"/>
          </p:nvPr>
        </p:nvSpPr>
        <p:spPr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099" name="Date Placehold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E44E8D65-294A-49C0-BE4A-808C2572D0F2}" type="datetimeFigureOut">
              <a:rPr kumimoji="1" lang="ja-JP" altLang="en-US" smtClean="0"/>
              <a:t>2020/7/9</a:t>
            </a:fld>
            <a:endParaRPr kumimoji="1" lang="ja-JP" altLang="en-US"/>
          </a:p>
        </p:txBody>
      </p:sp>
      <p:sp>
        <p:nvSpPr>
          <p:cNvPr id="1100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101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84BF67C-6FE9-4FDD-BE44-268345425D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  <a:prstGeom prst="rect">
            <a:avLst/>
          </a:prstGeo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10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05" name="Date Placehold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E44E8D65-294A-49C0-BE4A-808C2572D0F2}" type="datetimeFigureOut">
              <a:rPr kumimoji="1" lang="ja-JP" altLang="en-US" smtClean="0"/>
              <a:t>2020/7/9</a:t>
            </a:fld>
            <a:endParaRPr kumimoji="1" lang="ja-JP" altLang="en-US"/>
          </a:p>
        </p:txBody>
      </p:sp>
      <p:sp>
        <p:nvSpPr>
          <p:cNvPr id="1106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10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84BF67C-6FE9-4FDD-BE44-268345425D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04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044" name="Date Placehold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E44E8D65-294A-49C0-BE4A-808C2572D0F2}" type="datetimeFigureOut">
              <a:rPr kumimoji="1" lang="ja-JP" altLang="en-US" smtClean="0"/>
              <a:t>2020/7/9</a:t>
            </a:fld>
            <a:endParaRPr kumimoji="1" lang="ja-JP" altLang="en-US"/>
          </a:p>
        </p:txBody>
      </p:sp>
      <p:sp>
        <p:nvSpPr>
          <p:cNvPr id="104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04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84BF67C-6FE9-4FDD-BE44-268345425D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ln w="9525"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049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1050" name="Date Placehold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E44E8D65-294A-49C0-BE4A-808C2572D0F2}" type="datetimeFigureOut">
              <a:rPr kumimoji="1" lang="ja-JP" altLang="en-US" smtClean="0"/>
              <a:t>2020/7/9</a:t>
            </a:fld>
            <a:endParaRPr kumimoji="1" lang="ja-JP" altLang="en-US"/>
          </a:p>
        </p:txBody>
      </p:sp>
      <p:sp>
        <p:nvSpPr>
          <p:cNvPr id="1051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052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84BF67C-6FE9-4FDD-BE44-268345425D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05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056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057" name="Date Placeholder 4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E44E8D65-294A-49C0-BE4A-808C2572D0F2}" type="datetimeFigureOut">
              <a:rPr kumimoji="1" lang="ja-JP" altLang="en-US" smtClean="0"/>
              <a:t>2020/7/9</a:t>
            </a:fld>
            <a:endParaRPr kumimoji="1" lang="ja-JP" altLang="en-US"/>
          </a:p>
        </p:txBody>
      </p:sp>
      <p:sp>
        <p:nvSpPr>
          <p:cNvPr id="1058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059" name="Slide Number Placeholder 6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84BF67C-6FE9-4FDD-BE44-268345425D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062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1063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1064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065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066" name="Date Placeholder 6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E44E8D65-294A-49C0-BE4A-808C2572D0F2}" type="datetimeFigureOut">
              <a:rPr kumimoji="1" lang="ja-JP" altLang="en-US" smtClean="0"/>
              <a:t>2020/7/9</a:t>
            </a:fld>
            <a:endParaRPr kumimoji="1" lang="ja-JP" altLang="en-US"/>
          </a:p>
        </p:txBody>
      </p:sp>
      <p:sp>
        <p:nvSpPr>
          <p:cNvPr id="1067" name="Footer Placeholder 7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068" name="Slide Number Placeholder 8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84BF67C-6FE9-4FDD-BE44-268345425D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071" name="Date Placeholder 2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E44E8D65-294A-49C0-BE4A-808C2572D0F2}" type="datetimeFigureOut">
              <a:rPr kumimoji="1" lang="ja-JP" altLang="en-US" smtClean="0"/>
              <a:t>2020/7/9</a:t>
            </a:fld>
            <a:endParaRPr kumimoji="1" lang="ja-JP" altLang="en-US"/>
          </a:p>
        </p:txBody>
      </p:sp>
      <p:sp>
        <p:nvSpPr>
          <p:cNvPr id="1072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073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84BF67C-6FE9-4FDD-BE44-268345425D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Date Placeholder 1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E44E8D65-294A-49C0-BE4A-808C2572D0F2}" type="datetimeFigureOut">
              <a:rPr kumimoji="1" lang="ja-JP" altLang="en-US" smtClean="0"/>
              <a:t>2020/7/9</a:t>
            </a:fld>
            <a:endParaRPr kumimoji="1" lang="ja-JP" altLang="en-US"/>
          </a:p>
        </p:txBody>
      </p:sp>
      <p:sp>
        <p:nvSpPr>
          <p:cNvPr id="1076" name="Footer Placeholder 2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077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84BF67C-6FE9-4FDD-BE44-268345425D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080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1081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082" name="Date Placeholder 4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E44E8D65-294A-49C0-BE4A-808C2572D0F2}" type="datetimeFigureOut">
              <a:rPr kumimoji="1" lang="ja-JP" altLang="en-US" smtClean="0"/>
              <a:t>2020/7/9</a:t>
            </a:fld>
            <a:endParaRPr kumimoji="1" lang="ja-JP" altLang="en-US"/>
          </a:p>
        </p:txBody>
      </p:sp>
      <p:sp>
        <p:nvSpPr>
          <p:cNvPr id="1083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084" name="Slide Number Placeholder 6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84BF67C-6FE9-4FDD-BE44-268345425D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87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88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089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1090" name="Date Placeholder 4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E44E8D65-294A-49C0-BE4A-808C2572D0F2}" type="datetimeFigureOut">
              <a:rPr kumimoji="1" lang="ja-JP" altLang="en-US" smtClean="0"/>
              <a:t>2020/7/9</a:t>
            </a:fld>
            <a:endParaRPr kumimoji="1" lang="ja-JP" altLang="en-US"/>
          </a:p>
        </p:txBody>
      </p:sp>
      <p:sp>
        <p:nvSpPr>
          <p:cNvPr id="1091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09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/>
          <a:p>
            <a:fld id="{B84BF67C-6FE9-4FDD-BE44-268345425DA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9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1094" name="Freeform 9"/>
          <p:cNvSpPr/>
          <p:nvPr/>
        </p:nvSpPr>
        <p:spPr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95" name="Freeform 10"/>
          <p:cNvSpPr/>
          <p:nvPr/>
        </p:nvSpPr>
        <p:spPr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6"/>
          <p:cNvSpPr/>
          <p:nvPr/>
        </p:nvSpPr>
        <p:spPr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26" name="Freeform 7"/>
          <p:cNvSpPr/>
          <p:nvPr/>
        </p:nvSpPr>
        <p:spPr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27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028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029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4E8D65-294A-49C0-BE4A-808C2572D0F2}" type="datetimeFigureOut">
              <a:rPr kumimoji="1" lang="ja-JP" altLang="en-US" smtClean="0"/>
              <a:t>2020/7/9</a:t>
            </a:fld>
            <a:endParaRPr kumimoji="1" lang="ja-JP" altLang="en-US"/>
          </a:p>
        </p:txBody>
      </p:sp>
      <p:sp>
        <p:nvSpPr>
          <p:cNvPr id="1030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031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4BF67C-6FE9-4FDD-BE44-268345425DA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103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033" name="Freeform 11"/>
            <p:cNvSpPr/>
            <p:nvPr/>
          </p:nvSpPr>
          <p:spPr>
            <a:xfrm rot="21435688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16000">
                    <a:schemeClr val="accent2">
                      <a:shade val="75000"/>
                      <a:alpha val="56000"/>
                    </a:schemeClr>
                  </a:gs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</a:gsLst>
                <a:lin ang="54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034" name="Freeform 12"/>
            <p:cNvSpPr/>
            <p:nvPr/>
          </p:nvSpPr>
          <p:spPr>
            <a:xfrm rot="21435688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33000">
                    <a:schemeClr val="accent2">
                      <a:alpha val="56000"/>
                    </a:schemeClr>
                  </a:gs>
                  <a:gs pos="44000">
                    <a:schemeClr val="accent1"/>
                  </a:gs>
                  <a:gs pos="74000">
                    <a:schemeClr val="accent4"/>
                  </a:gs>
                </a:gsLst>
                <a:lin ang="54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1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角丸四角形 5"/>
          <p:cNvSpPr/>
          <p:nvPr/>
        </p:nvSpPr>
        <p:spPr>
          <a:xfrm>
            <a:off x="413165" y="1132114"/>
            <a:ext cx="8352928" cy="5452619"/>
          </a:xfrm>
          <a:prstGeom prst="roundRect">
            <a:avLst>
              <a:gd name="adj" fmla="val 6379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ja-JP" altLang="en-US" sz="3600" spc="-9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　　　　　　　</a:t>
            </a:r>
            <a:endParaRPr lang="en-US" altLang="ja-JP" sz="3600" spc="-9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3600" spc="-9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endParaRPr lang="ja-JP" altLang="en-US" sz="3600" spc="-9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149" name="テキスト ボックス 8"/>
          <p:cNvSpPr txBox="1"/>
          <p:nvPr/>
        </p:nvSpPr>
        <p:spPr>
          <a:xfrm>
            <a:off x="529011" y="236411"/>
            <a:ext cx="8121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latin typeface="HGP創英角ｺﾞｼｯｸUB" pitchFamily="50" charset="-128"/>
                <a:ea typeface="HGP創英角ｺﾞｼｯｸUB" pitchFamily="50" charset="-128"/>
              </a:rPr>
              <a:t>救急車を呼ぶ時に知っておきたいこと</a:t>
            </a:r>
            <a:endParaRPr kumimoji="1" lang="ja-JP" altLang="en-US" sz="40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35011" y="2278830"/>
            <a:ext cx="7709236" cy="680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ja-JP" altLang="en-US" sz="3800" spc="-9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どんなことを聞かれるか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735011" y="2987122"/>
            <a:ext cx="7709236" cy="852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ja-JP" altLang="en-US" sz="3800" spc="-9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また、救急車が来るまでに</a:t>
            </a:r>
            <a:endParaRPr kumimoji="1" lang="ja-JP" altLang="en-US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735011" y="1393899"/>
            <a:ext cx="7709236" cy="1663289"/>
            <a:chOff x="735011" y="1393899"/>
            <a:chExt cx="7709236" cy="1663289"/>
          </a:xfrm>
        </p:grpSpPr>
        <p:sp>
          <p:nvSpPr>
            <p:cNvPr id="7" name="正方形/長方形 6"/>
            <p:cNvSpPr/>
            <p:nvPr/>
          </p:nvSpPr>
          <p:spPr>
            <a:xfrm>
              <a:off x="735011" y="1522096"/>
              <a:ext cx="7709236" cy="6689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ja-JP" altLang="en-US" sz="3800" spc="-90" dirty="0" smtClean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救急車を呼ぶ時に</a:t>
              </a:r>
              <a:endParaRPr kumimoji="1" lang="ja-JP" altLang="en-US" dirty="0"/>
            </a:p>
          </p:txBody>
        </p:sp>
        <p:pic>
          <p:nvPicPr>
            <p:cNvPr id="11" name="図 10"/>
            <p:cNvPicPr/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5020" b="64258" l="41250" r="54453">
                          <a14:foregroundMark x1="46797" y1="55859" x2="46797" y2="55859"/>
                          <a14:foregroundMark x1="50391" y1="56738" x2="50391" y2="56738"/>
                          <a14:foregroundMark x1="47031" y1="51855" x2="47500" y2="58105"/>
                          <a14:foregroundMark x1="45234" y1="54297" x2="51953" y2="54297"/>
                          <a14:foregroundMark x1="45078" y1="56934" x2="50000" y2="56934"/>
                          <a14:foregroundMark x1="47500" y1="48145" x2="47500" y2="54590"/>
                          <a14:foregroundMark x1="42578" y1="54590" x2="42578" y2="54590"/>
                          <a14:foregroundMark x1="43672" y1="59375" x2="43672" y2="59375"/>
                          <a14:foregroundMark x1="52969" y1="54785" x2="51250" y2="545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66" t="44163" r="45230" b="33309"/>
            <a:stretch/>
          </p:blipFill>
          <p:spPr bwMode="auto">
            <a:xfrm>
              <a:off x="6478741" y="1393899"/>
              <a:ext cx="1228345" cy="166328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6" name="グループ化 15"/>
          <p:cNvGrpSpPr/>
          <p:nvPr/>
        </p:nvGrpSpPr>
        <p:grpSpPr>
          <a:xfrm>
            <a:off x="735011" y="4527024"/>
            <a:ext cx="7709236" cy="1985393"/>
            <a:chOff x="735011" y="4527024"/>
            <a:chExt cx="7709236" cy="1985393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935" y="4675337"/>
              <a:ext cx="1454355" cy="1837080"/>
            </a:xfrm>
            <a:prstGeom prst="rect">
              <a:avLst/>
            </a:prstGeom>
          </p:spPr>
        </p:pic>
        <p:sp>
          <p:nvSpPr>
            <p:cNvPr id="13" name="正方形/長方形 12"/>
            <p:cNvSpPr/>
            <p:nvPr/>
          </p:nvSpPr>
          <p:spPr>
            <a:xfrm>
              <a:off x="735011" y="4527024"/>
              <a:ext cx="7709236" cy="6892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ja-JP" altLang="en-US" sz="3800" spc="-90" dirty="0" smtClean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知っていますか？</a:t>
              </a:r>
              <a:endParaRPr kumimoji="1" lang="ja-JP" altLang="en-US" dirty="0"/>
            </a:p>
          </p:txBody>
        </p:sp>
      </p:grpSp>
      <p:sp>
        <p:nvSpPr>
          <p:cNvPr id="14" name="正方形/長方形 13"/>
          <p:cNvSpPr/>
          <p:nvPr/>
        </p:nvSpPr>
        <p:spPr>
          <a:xfrm>
            <a:off x="735011" y="3804013"/>
            <a:ext cx="7709236" cy="683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ja-JP" altLang="en-US" sz="3800" spc="-9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何を準備したらいいか</a:t>
            </a:r>
            <a:endParaRPr kumimoji="1" lang="ja-JP" altLang="en-US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6"/>
          <a:srcRect l="1171" t="10059" r="50932" b="47650"/>
          <a:stretch/>
        </p:blipFill>
        <p:spPr>
          <a:xfrm>
            <a:off x="6319084" y="3011852"/>
            <a:ext cx="2026138" cy="145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3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8" grpId="0" animBg="1"/>
      <p:bldP spid="1149" grpId="0"/>
      <p:bldP spid="8" grpId="0"/>
      <p:bldP spid="10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テキスト ボックス 8"/>
          <p:cNvSpPr txBox="1"/>
          <p:nvPr/>
        </p:nvSpPr>
        <p:spPr>
          <a:xfrm>
            <a:off x="93519" y="6355"/>
            <a:ext cx="885471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500" dirty="0" smtClean="0">
                <a:latin typeface="HGP創英角ｺﾞｼｯｸUB" pitchFamily="50" charset="-128"/>
                <a:ea typeface="HGP創英角ｺﾞｼｯｸUB" pitchFamily="50" charset="-128"/>
              </a:rPr>
              <a:t>正しい</a:t>
            </a:r>
            <a:r>
              <a:rPr lang="en-US" altLang="ja-JP" sz="4500" dirty="0" smtClean="0">
                <a:latin typeface="HGP創英角ｺﾞｼｯｸUB" pitchFamily="50" charset="-128"/>
                <a:ea typeface="HGP創英角ｺﾞｼｯｸUB" pitchFamily="50" charset="-128"/>
              </a:rPr>
              <a:t>119</a:t>
            </a:r>
            <a:r>
              <a:rPr lang="ja-JP" altLang="en-US" sz="4500" dirty="0" smtClean="0">
                <a:latin typeface="HGP創英角ｺﾞｼｯｸUB" pitchFamily="50" charset="-128"/>
                <a:ea typeface="HGP創英角ｺﾞｼｯｸUB" pitchFamily="50" charset="-128"/>
              </a:rPr>
              <a:t>番のかけ方①</a:t>
            </a:r>
            <a:endParaRPr kumimoji="1" lang="ja-JP" altLang="en-US" sz="45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3" name="角丸四角形 5"/>
          <p:cNvSpPr/>
          <p:nvPr/>
        </p:nvSpPr>
        <p:spPr>
          <a:xfrm>
            <a:off x="93519" y="791185"/>
            <a:ext cx="8963395" cy="5956835"/>
          </a:xfrm>
          <a:prstGeom prst="roundRect">
            <a:avLst>
              <a:gd name="adj" fmla="val 6379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ja-JP" altLang="en-US" sz="3600" spc="-9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　　　　　　　</a:t>
            </a:r>
            <a:endParaRPr lang="en-US" altLang="ja-JP" sz="3600" spc="-9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3600" spc="-9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endParaRPr lang="ja-JP" altLang="en-US" sz="3600" spc="-9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" name="四角形吹き出し 1"/>
          <p:cNvSpPr/>
          <p:nvPr/>
        </p:nvSpPr>
        <p:spPr>
          <a:xfrm>
            <a:off x="442900" y="1145147"/>
            <a:ext cx="2188029" cy="1360714"/>
          </a:xfrm>
          <a:prstGeom prst="wedgeRectCallout">
            <a:avLst>
              <a:gd name="adj1" fmla="val -23999"/>
              <a:gd name="adj2" fmla="val 1609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500" dirty="0" smtClean="0">
                <a:solidFill>
                  <a:schemeClr val="tx1"/>
                </a:solidFill>
              </a:rPr>
              <a:t>火事ですか？救急ですか？</a:t>
            </a:r>
            <a:endParaRPr kumimoji="1" lang="ja-JP" altLang="en-US" sz="2500" dirty="0">
              <a:solidFill>
                <a:schemeClr val="tx1"/>
              </a:solidFill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2811102" y="1145147"/>
            <a:ext cx="3676784" cy="1271725"/>
            <a:chOff x="2811102" y="1145147"/>
            <a:chExt cx="3676784" cy="1271725"/>
          </a:xfrm>
        </p:grpSpPr>
        <p:sp>
          <p:nvSpPr>
            <p:cNvPr id="3" name="右矢印 2"/>
            <p:cNvSpPr/>
            <p:nvPr/>
          </p:nvSpPr>
          <p:spPr>
            <a:xfrm>
              <a:off x="2811102" y="1145147"/>
              <a:ext cx="3676784" cy="1271725"/>
            </a:xfrm>
            <a:prstGeom prst="rightArrow">
              <a:avLst>
                <a:gd name="adj1" fmla="val 65408"/>
                <a:gd name="adj2" fmla="val 50000"/>
              </a:avLst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2831378" y="1564779"/>
              <a:ext cx="3487676" cy="4324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2000" dirty="0" smtClean="0">
                  <a:solidFill>
                    <a:schemeClr val="tx1"/>
                  </a:solidFill>
                </a:rPr>
                <a:t>最初に火事なのか救急なのかお聞きします</a:t>
              </a:r>
              <a:endParaRPr kumimoji="1" lang="ja-JP" altLang="en-US" sz="2000" dirty="0"/>
            </a:p>
          </p:txBody>
        </p:sp>
      </p:grpSp>
      <p:pic>
        <p:nvPicPr>
          <p:cNvPr id="25" name="図 24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20" b="64258" l="41250" r="54453">
                        <a14:foregroundMark x1="46797" y1="55859" x2="46797" y2="55859"/>
                        <a14:foregroundMark x1="50391" y1="56738" x2="50391" y2="56738"/>
                        <a14:foregroundMark x1="47031" y1="51855" x2="47500" y2="58105"/>
                        <a14:foregroundMark x1="45234" y1="54297" x2="51953" y2="54297"/>
                        <a14:foregroundMark x1="45078" y1="56934" x2="50000" y2="56934"/>
                        <a14:foregroundMark x1="47500" y1="48145" x2="47500" y2="54590"/>
                        <a14:foregroundMark x1="42578" y1="54590" x2="42578" y2="54590"/>
                        <a14:foregroundMark x1="43672" y1="59375" x2="43672" y2="59375"/>
                        <a14:foregroundMark x1="52969" y1="54785" x2="51250" y2="54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66" t="44163" r="45230" b="33309"/>
          <a:stretch/>
        </p:blipFill>
        <p:spPr bwMode="auto">
          <a:xfrm>
            <a:off x="7211788" y="4223860"/>
            <a:ext cx="1673501" cy="22519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四角形吹き出し 25"/>
          <p:cNvSpPr/>
          <p:nvPr/>
        </p:nvSpPr>
        <p:spPr>
          <a:xfrm>
            <a:off x="6760208" y="1152143"/>
            <a:ext cx="2188029" cy="1360714"/>
          </a:xfrm>
          <a:prstGeom prst="wedgeRectCallout">
            <a:avLst>
              <a:gd name="adj1" fmla="val 25752"/>
              <a:gd name="adj2" fmla="val 1881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500" dirty="0" smtClean="0">
                <a:solidFill>
                  <a:schemeClr val="tx1"/>
                </a:solidFill>
              </a:rPr>
              <a:t>救急です。</a:t>
            </a:r>
            <a:endParaRPr kumimoji="1" lang="ja-JP" altLang="en-US" sz="2500" dirty="0">
              <a:solidFill>
                <a:schemeClr val="tx1"/>
              </a:solidFill>
            </a:endParaRPr>
          </a:p>
        </p:txBody>
      </p:sp>
      <p:sp>
        <p:nvSpPr>
          <p:cNvPr id="27" name="四角形吹き出し 26"/>
          <p:cNvSpPr/>
          <p:nvPr/>
        </p:nvSpPr>
        <p:spPr>
          <a:xfrm>
            <a:off x="1632400" y="2768127"/>
            <a:ext cx="1729212" cy="1053640"/>
          </a:xfrm>
          <a:prstGeom prst="wedgeRectCallout">
            <a:avLst>
              <a:gd name="adj1" fmla="val -55656"/>
              <a:gd name="adj2" fmla="val 7076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500" dirty="0" smtClean="0">
                <a:solidFill>
                  <a:schemeClr val="tx1"/>
                </a:solidFill>
              </a:rPr>
              <a:t>住所を教えてください。</a:t>
            </a:r>
            <a:endParaRPr kumimoji="1" lang="ja-JP" altLang="en-US" sz="2500" dirty="0">
              <a:solidFill>
                <a:schemeClr val="tx1"/>
              </a:solidFill>
            </a:endParaRPr>
          </a:p>
        </p:txBody>
      </p:sp>
      <p:grpSp>
        <p:nvGrpSpPr>
          <p:cNvPr id="28" name="グループ化 27"/>
          <p:cNvGrpSpPr/>
          <p:nvPr/>
        </p:nvGrpSpPr>
        <p:grpSpPr>
          <a:xfrm>
            <a:off x="3445591" y="2627643"/>
            <a:ext cx="1690767" cy="1356528"/>
            <a:chOff x="2811102" y="1145147"/>
            <a:chExt cx="3676784" cy="1271725"/>
          </a:xfrm>
        </p:grpSpPr>
        <p:sp>
          <p:nvSpPr>
            <p:cNvPr id="29" name="右矢印 28"/>
            <p:cNvSpPr/>
            <p:nvPr/>
          </p:nvSpPr>
          <p:spPr>
            <a:xfrm>
              <a:off x="2811102" y="1145147"/>
              <a:ext cx="3676784" cy="1271725"/>
            </a:xfrm>
            <a:prstGeom prst="rightArrow">
              <a:avLst>
                <a:gd name="adj1" fmla="val 65408"/>
                <a:gd name="adj2" fmla="val 50000"/>
              </a:avLst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2831378" y="1564779"/>
              <a:ext cx="3487676" cy="4324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2000" dirty="0" smtClean="0">
                  <a:solidFill>
                    <a:schemeClr val="tx1"/>
                  </a:solidFill>
                </a:rPr>
                <a:t>次に住所を</a:t>
              </a:r>
              <a:endParaRPr lang="en-US" altLang="ja-JP" sz="2000" dirty="0" smtClean="0">
                <a:solidFill>
                  <a:schemeClr val="tx1"/>
                </a:solidFill>
              </a:endParaRPr>
            </a:p>
            <a:p>
              <a:r>
                <a:rPr lang="ja-JP" altLang="en-US" sz="2000" dirty="0" smtClean="0">
                  <a:solidFill>
                    <a:schemeClr val="tx1"/>
                  </a:solidFill>
                </a:rPr>
                <a:t>お聞きします</a:t>
              </a:r>
              <a:endParaRPr kumimoji="1" lang="ja-JP" altLang="en-US" sz="2000" dirty="0"/>
            </a:p>
          </p:txBody>
        </p:sp>
      </p:grpSp>
      <p:sp>
        <p:nvSpPr>
          <p:cNvPr id="31" name="四角形吹き出し 30"/>
          <p:cNvSpPr/>
          <p:nvPr/>
        </p:nvSpPr>
        <p:spPr>
          <a:xfrm>
            <a:off x="5220337" y="2656469"/>
            <a:ext cx="2828201" cy="1093935"/>
          </a:xfrm>
          <a:prstGeom prst="wedgeRectCallout">
            <a:avLst>
              <a:gd name="adj1" fmla="val 36379"/>
              <a:gd name="adj2" fmla="val 8260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dirty="0" smtClean="0">
                <a:solidFill>
                  <a:schemeClr val="tx1"/>
                </a:solidFill>
              </a:rPr>
              <a:t>札幌市○区△条□丁目◇</a:t>
            </a:r>
            <a:r>
              <a:rPr lang="ja-JP" altLang="en-US" sz="2000" dirty="0" smtClean="0">
                <a:solidFill>
                  <a:schemeClr val="tx1"/>
                </a:solidFill>
              </a:rPr>
              <a:t>番</a:t>
            </a:r>
            <a:r>
              <a:rPr lang="en-US" altLang="ja-JP" sz="2000" dirty="0" smtClean="0">
                <a:solidFill>
                  <a:schemeClr val="tx1"/>
                </a:solidFill>
              </a:rPr>
              <a:t>×</a:t>
            </a:r>
            <a:r>
              <a:rPr lang="ja-JP" altLang="en-US" sz="2000" dirty="0" smtClean="0">
                <a:solidFill>
                  <a:schemeClr val="tx1"/>
                </a:solidFill>
              </a:rPr>
              <a:t>号●マンション◆号室■宅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grpSp>
        <p:nvGrpSpPr>
          <p:cNvPr id="1127" name="グループ化 1126"/>
          <p:cNvGrpSpPr/>
          <p:nvPr/>
        </p:nvGrpSpPr>
        <p:grpSpPr>
          <a:xfrm>
            <a:off x="5220337" y="3769603"/>
            <a:ext cx="1735634" cy="898800"/>
            <a:chOff x="5220337" y="3769603"/>
            <a:chExt cx="1735634" cy="898800"/>
          </a:xfrm>
        </p:grpSpPr>
        <p:sp>
          <p:nvSpPr>
            <p:cNvPr id="46" name="右矢印 45"/>
            <p:cNvSpPr/>
            <p:nvPr/>
          </p:nvSpPr>
          <p:spPr>
            <a:xfrm rot="5400000">
              <a:off x="5592241" y="3941590"/>
              <a:ext cx="898800" cy="554826"/>
            </a:xfrm>
            <a:prstGeom prst="rightArrow">
              <a:avLst>
                <a:gd name="adj1" fmla="val 65408"/>
                <a:gd name="adj2" fmla="val 50000"/>
              </a:avLst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4" name="正方形/長方形 1123"/>
            <p:cNvSpPr/>
            <p:nvPr/>
          </p:nvSpPr>
          <p:spPr>
            <a:xfrm>
              <a:off x="5220337" y="3894016"/>
              <a:ext cx="1735634" cy="3915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>
                  <a:solidFill>
                    <a:srgbClr val="FF0000"/>
                  </a:solidFill>
                </a:rPr>
                <a:t>重要！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44" name="角丸四角形 5"/>
          <p:cNvSpPr/>
          <p:nvPr/>
        </p:nvSpPr>
        <p:spPr>
          <a:xfrm>
            <a:off x="2090057" y="4668401"/>
            <a:ext cx="5121731" cy="1760958"/>
          </a:xfrm>
          <a:prstGeom prst="roundRect">
            <a:avLst>
              <a:gd name="adj" fmla="val 6379"/>
            </a:avLst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ja-JP" altLang="en-US" sz="2500" spc="-9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番地、マンション名、号室、宅名まで教えてください。わからない場合は、目印となる大きな</a:t>
            </a:r>
            <a:r>
              <a:rPr lang="ja-JP" altLang="en-US" sz="2500" spc="-9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建物、</a:t>
            </a:r>
            <a:r>
              <a:rPr lang="ja-JP" altLang="en-US" sz="2500" spc="-9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公共施設、公園</a:t>
            </a:r>
            <a:r>
              <a:rPr lang="ja-JP" altLang="en-US" sz="2500" spc="-9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・川・橋・通り</a:t>
            </a:r>
            <a:r>
              <a:rPr lang="ja-JP" altLang="en-US" sz="2500" spc="-9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の</a:t>
            </a:r>
            <a:r>
              <a:rPr lang="ja-JP" altLang="en-US" sz="2500" spc="-9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名称</a:t>
            </a:r>
            <a:r>
              <a:rPr lang="ja-JP" altLang="en-US" sz="2500" spc="-9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を教えてください。</a:t>
            </a:r>
            <a:endParaRPr lang="ja-JP" altLang="en-US" sz="3600" spc="-9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88" y="4170468"/>
            <a:ext cx="19050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0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9" grpId="0"/>
      <p:bldP spid="13" grpId="0" animBg="1"/>
      <p:bldP spid="2" grpId="0" animBg="1"/>
      <p:bldP spid="26" grpId="0" animBg="1"/>
      <p:bldP spid="27" grpId="0" animBg="1"/>
      <p:bldP spid="31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テキスト ボックス 8"/>
          <p:cNvSpPr txBox="1"/>
          <p:nvPr/>
        </p:nvSpPr>
        <p:spPr>
          <a:xfrm>
            <a:off x="93519" y="6355"/>
            <a:ext cx="885471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500" dirty="0" smtClean="0">
                <a:latin typeface="HGP創英角ｺﾞｼｯｸUB" pitchFamily="50" charset="-128"/>
                <a:ea typeface="HGP創英角ｺﾞｼｯｸUB" pitchFamily="50" charset="-128"/>
              </a:rPr>
              <a:t>正しい</a:t>
            </a:r>
            <a:r>
              <a:rPr lang="en-US" altLang="ja-JP" sz="4500" dirty="0" smtClean="0">
                <a:latin typeface="HGP創英角ｺﾞｼｯｸUB" pitchFamily="50" charset="-128"/>
                <a:ea typeface="HGP創英角ｺﾞｼｯｸUB" pitchFamily="50" charset="-128"/>
              </a:rPr>
              <a:t>119</a:t>
            </a:r>
            <a:r>
              <a:rPr lang="ja-JP" altLang="en-US" sz="4500" dirty="0" smtClean="0">
                <a:latin typeface="HGP創英角ｺﾞｼｯｸUB" pitchFamily="50" charset="-128"/>
                <a:ea typeface="HGP創英角ｺﾞｼｯｸUB" pitchFamily="50" charset="-128"/>
              </a:rPr>
              <a:t>番のかけ方</a:t>
            </a:r>
            <a:r>
              <a:rPr lang="ja-JP" altLang="en-US" sz="4500" dirty="0">
                <a:latin typeface="HGP創英角ｺﾞｼｯｸUB" pitchFamily="50" charset="-128"/>
                <a:ea typeface="HGP創英角ｺﾞｼｯｸUB" pitchFamily="50" charset="-128"/>
              </a:rPr>
              <a:t>②</a:t>
            </a:r>
            <a:endParaRPr kumimoji="1" lang="ja-JP" altLang="en-US" sz="45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3" name="角丸四角形 5"/>
          <p:cNvSpPr/>
          <p:nvPr/>
        </p:nvSpPr>
        <p:spPr>
          <a:xfrm>
            <a:off x="93519" y="791185"/>
            <a:ext cx="8963395" cy="5956835"/>
          </a:xfrm>
          <a:prstGeom prst="roundRect">
            <a:avLst>
              <a:gd name="adj" fmla="val 6379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ja-JP" altLang="en-US" sz="3600" spc="-9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　　　　　　　</a:t>
            </a:r>
            <a:endParaRPr lang="en-US" altLang="ja-JP" sz="3600" spc="-9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3600" spc="-9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endParaRPr lang="ja-JP" altLang="en-US" sz="3600" spc="-9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" name="四角形吹き出し 1"/>
          <p:cNvSpPr/>
          <p:nvPr/>
        </p:nvSpPr>
        <p:spPr>
          <a:xfrm>
            <a:off x="240707" y="1247137"/>
            <a:ext cx="2946615" cy="1205159"/>
          </a:xfrm>
          <a:prstGeom prst="wedgeRectCallout">
            <a:avLst>
              <a:gd name="adj1" fmla="val -25451"/>
              <a:gd name="adj2" fmla="val 13096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500" dirty="0" smtClean="0">
                <a:solidFill>
                  <a:schemeClr val="tx1"/>
                </a:solidFill>
              </a:rPr>
              <a:t>誰がどうなりました？意識はありますか？</a:t>
            </a:r>
            <a:endParaRPr kumimoji="1" lang="en-US" altLang="ja-JP" sz="2500" dirty="0" smtClean="0">
              <a:solidFill>
                <a:schemeClr val="tx1"/>
              </a:solidFill>
            </a:endParaRPr>
          </a:p>
          <a:p>
            <a:r>
              <a:rPr kumimoji="1" lang="ja-JP" altLang="en-US" sz="2500" dirty="0" smtClean="0">
                <a:solidFill>
                  <a:schemeClr val="tx1"/>
                </a:solidFill>
              </a:rPr>
              <a:t>呼吸はありますか？</a:t>
            </a:r>
            <a:endParaRPr kumimoji="1" lang="ja-JP" altLang="en-US" sz="2500" dirty="0">
              <a:solidFill>
                <a:schemeClr val="tx1"/>
              </a:solidFill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3429505" y="1077481"/>
            <a:ext cx="2829573" cy="1271725"/>
            <a:chOff x="2811102" y="1145147"/>
            <a:chExt cx="3676784" cy="1271725"/>
          </a:xfrm>
        </p:grpSpPr>
        <p:sp>
          <p:nvSpPr>
            <p:cNvPr id="3" name="右矢印 2"/>
            <p:cNvSpPr/>
            <p:nvPr/>
          </p:nvSpPr>
          <p:spPr>
            <a:xfrm>
              <a:off x="2811102" y="1145147"/>
              <a:ext cx="3676784" cy="1271725"/>
            </a:xfrm>
            <a:prstGeom prst="rightArrow">
              <a:avLst>
                <a:gd name="adj1" fmla="val 65408"/>
                <a:gd name="adj2" fmla="val 50000"/>
              </a:avLst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2831378" y="1564779"/>
              <a:ext cx="3487676" cy="4324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000" dirty="0" smtClean="0">
                  <a:solidFill>
                    <a:schemeClr val="tx1"/>
                  </a:solidFill>
                </a:rPr>
                <a:t>状況について一つずつお聞きします。</a:t>
              </a:r>
              <a:endParaRPr kumimoji="1" lang="ja-JP" alt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四角形吹き出し 25"/>
          <p:cNvSpPr/>
          <p:nvPr/>
        </p:nvSpPr>
        <p:spPr>
          <a:xfrm>
            <a:off x="6319054" y="1215905"/>
            <a:ext cx="2677885" cy="1155943"/>
          </a:xfrm>
          <a:prstGeom prst="wedgeRectCallout">
            <a:avLst>
              <a:gd name="adj1" fmla="val 26824"/>
              <a:gd name="adj2" fmla="val 14311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500" dirty="0" smtClean="0">
                <a:solidFill>
                  <a:schemeClr val="tx1"/>
                </a:solidFill>
              </a:rPr>
              <a:t>母が倒れました。</a:t>
            </a:r>
            <a:endParaRPr lang="en-US" altLang="ja-JP" sz="2500" dirty="0" smtClean="0">
              <a:solidFill>
                <a:schemeClr val="tx1"/>
              </a:solidFill>
            </a:endParaRPr>
          </a:p>
          <a:p>
            <a:r>
              <a:rPr kumimoji="1" lang="ja-JP" altLang="en-US" sz="2500" dirty="0">
                <a:solidFill>
                  <a:schemeClr val="tx1"/>
                </a:solidFill>
              </a:rPr>
              <a:t>意識</a:t>
            </a:r>
            <a:r>
              <a:rPr kumimoji="1" lang="ja-JP" altLang="en-US" sz="2500" dirty="0" smtClean="0">
                <a:solidFill>
                  <a:schemeClr val="tx1"/>
                </a:solidFill>
              </a:rPr>
              <a:t>はありません。</a:t>
            </a:r>
            <a:endParaRPr kumimoji="1" lang="en-US" altLang="ja-JP" sz="2500" dirty="0" smtClean="0">
              <a:solidFill>
                <a:schemeClr val="tx1"/>
              </a:solidFill>
            </a:endParaRPr>
          </a:p>
          <a:p>
            <a:r>
              <a:rPr lang="ja-JP" altLang="en-US" sz="2500" dirty="0">
                <a:solidFill>
                  <a:schemeClr val="tx1"/>
                </a:solidFill>
              </a:rPr>
              <a:t>呼吸</a:t>
            </a:r>
            <a:r>
              <a:rPr lang="ja-JP" altLang="en-US" sz="2500" dirty="0" smtClean="0">
                <a:solidFill>
                  <a:schemeClr val="tx1"/>
                </a:solidFill>
              </a:rPr>
              <a:t>はあります</a:t>
            </a:r>
            <a:r>
              <a:rPr lang="ja-JP" altLang="en-US" sz="2500" dirty="0">
                <a:solidFill>
                  <a:schemeClr val="tx1"/>
                </a:solidFill>
              </a:rPr>
              <a:t>。</a:t>
            </a:r>
            <a:endParaRPr kumimoji="1" lang="ja-JP" altLang="en-US" sz="2500" dirty="0">
              <a:solidFill>
                <a:schemeClr val="tx1"/>
              </a:solidFill>
            </a:endParaRPr>
          </a:p>
        </p:txBody>
      </p:sp>
      <p:grpSp>
        <p:nvGrpSpPr>
          <p:cNvPr id="28" name="グループ化 27"/>
          <p:cNvGrpSpPr/>
          <p:nvPr/>
        </p:nvGrpSpPr>
        <p:grpSpPr>
          <a:xfrm rot="8588110">
            <a:off x="6065895" y="2597011"/>
            <a:ext cx="1690767" cy="1271725"/>
            <a:chOff x="2811102" y="1145147"/>
            <a:chExt cx="3676784" cy="1271725"/>
          </a:xfrm>
        </p:grpSpPr>
        <p:sp>
          <p:nvSpPr>
            <p:cNvPr id="29" name="右矢印 28"/>
            <p:cNvSpPr/>
            <p:nvPr/>
          </p:nvSpPr>
          <p:spPr>
            <a:xfrm>
              <a:off x="2811102" y="1145147"/>
              <a:ext cx="3676784" cy="1271725"/>
            </a:xfrm>
            <a:prstGeom prst="rightArrow">
              <a:avLst>
                <a:gd name="adj1" fmla="val 65408"/>
                <a:gd name="adj2" fmla="val 50000"/>
              </a:avLst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正方形/長方形 29"/>
            <p:cNvSpPr/>
            <p:nvPr/>
          </p:nvSpPr>
          <p:spPr>
            <a:xfrm rot="13011890">
              <a:off x="2831377" y="1564779"/>
              <a:ext cx="3487676" cy="4324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2000" dirty="0" smtClean="0">
                  <a:solidFill>
                    <a:schemeClr val="tx1"/>
                  </a:solidFill>
                </a:rPr>
                <a:t>その他色々なことをお聞きします。</a:t>
              </a:r>
              <a:endParaRPr kumimoji="1" lang="ja-JP" altLang="en-US" sz="2000" dirty="0"/>
            </a:p>
          </p:txBody>
        </p:sp>
      </p:grpSp>
      <p:sp>
        <p:nvSpPr>
          <p:cNvPr id="44" name="角丸四角形 5"/>
          <p:cNvSpPr/>
          <p:nvPr/>
        </p:nvSpPr>
        <p:spPr>
          <a:xfrm>
            <a:off x="2026552" y="2996152"/>
            <a:ext cx="4130701" cy="3394226"/>
          </a:xfrm>
          <a:prstGeom prst="roundRect">
            <a:avLst>
              <a:gd name="adj" fmla="val 6379"/>
            </a:avLst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ja-JP" altLang="en-US" sz="2500" spc="-9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お聞きした内容は適宜救急隊に</a:t>
            </a:r>
            <a:r>
              <a:rPr lang="ja-JP" altLang="en-US" sz="2500" spc="-9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伝えてます</a:t>
            </a:r>
            <a:r>
              <a:rPr lang="ja-JP" altLang="en-US" sz="2500" spc="-9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。</a:t>
            </a:r>
            <a:endParaRPr lang="en-US" altLang="ja-JP" sz="2500" spc="-90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500" spc="-9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また</a:t>
            </a:r>
            <a:r>
              <a:rPr lang="ja-JP" altLang="en-US" sz="2500" spc="-9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、</a:t>
            </a:r>
            <a:r>
              <a:rPr lang="ja-JP" altLang="en-US" sz="2500" spc="-9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通報</a:t>
            </a:r>
            <a:r>
              <a:rPr lang="ja-JP" altLang="en-US" sz="2500" spc="-9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電話を切った後</a:t>
            </a:r>
            <a:r>
              <a:rPr lang="ja-JP" altLang="en-US" sz="2500" spc="-9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、さらに</a:t>
            </a:r>
            <a:r>
              <a:rPr lang="ja-JP" altLang="en-US" sz="2500" spc="-9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確認したいことが</a:t>
            </a:r>
            <a:r>
              <a:rPr lang="ja-JP" altLang="en-US" sz="2500" spc="-9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あった</a:t>
            </a:r>
            <a:r>
              <a:rPr lang="ja-JP" altLang="en-US" sz="2500" spc="-9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際</a:t>
            </a:r>
            <a:r>
              <a:rPr lang="ja-JP" altLang="en-US" sz="2500" spc="-9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に、折り返し電話を</a:t>
            </a:r>
            <a:r>
              <a:rPr lang="ja-JP" altLang="en-US" sz="2500" spc="-9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かけることがありますので、しばらくは電話に出られるようにしておいてください。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107536" y="3551224"/>
            <a:ext cx="8825755" cy="2251942"/>
            <a:chOff x="107536" y="3551224"/>
            <a:chExt cx="8825755" cy="2251942"/>
          </a:xfrm>
        </p:grpSpPr>
        <p:pic>
          <p:nvPicPr>
            <p:cNvPr id="25" name="図 24"/>
            <p:cNvPicPr/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5020" b="64258" l="41250" r="54453">
                          <a14:foregroundMark x1="46797" y1="55859" x2="46797" y2="55859"/>
                          <a14:foregroundMark x1="50391" y1="56738" x2="50391" y2="56738"/>
                          <a14:foregroundMark x1="47031" y1="51855" x2="47500" y2="58105"/>
                          <a14:foregroundMark x1="45234" y1="54297" x2="51953" y2="54297"/>
                          <a14:foregroundMark x1="45078" y1="56934" x2="50000" y2="56934"/>
                          <a14:foregroundMark x1="47500" y1="48145" x2="47500" y2="54590"/>
                          <a14:foregroundMark x1="42578" y1="54590" x2="42578" y2="54590"/>
                          <a14:foregroundMark x1="43672" y1="59375" x2="43672" y2="59375"/>
                          <a14:foregroundMark x1="52969" y1="54785" x2="51250" y2="545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66" t="44163" r="45230" b="33309"/>
            <a:stretch/>
          </p:blipFill>
          <p:spPr bwMode="auto">
            <a:xfrm>
              <a:off x="7259790" y="3551224"/>
              <a:ext cx="1673501" cy="225194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36" y="3562770"/>
              <a:ext cx="1905000" cy="2228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737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9" grpId="0"/>
      <p:bldP spid="13" grpId="0" animBg="1"/>
      <p:bldP spid="2" grpId="0" animBg="1"/>
      <p:bldP spid="26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テキスト ボックス 8"/>
          <p:cNvSpPr txBox="1"/>
          <p:nvPr/>
        </p:nvSpPr>
        <p:spPr>
          <a:xfrm>
            <a:off x="93519" y="6355"/>
            <a:ext cx="885471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500" dirty="0" smtClean="0">
                <a:latin typeface="HGP創英角ｺﾞｼｯｸUB" pitchFamily="50" charset="-128"/>
                <a:ea typeface="HGP創英角ｺﾞｼｯｸUB" pitchFamily="50" charset="-128"/>
              </a:rPr>
              <a:t>正しい</a:t>
            </a:r>
            <a:r>
              <a:rPr lang="en-US" altLang="ja-JP" sz="4500" dirty="0" smtClean="0">
                <a:latin typeface="HGP創英角ｺﾞｼｯｸUB" pitchFamily="50" charset="-128"/>
                <a:ea typeface="HGP創英角ｺﾞｼｯｸUB" pitchFamily="50" charset="-128"/>
              </a:rPr>
              <a:t>119</a:t>
            </a:r>
            <a:r>
              <a:rPr lang="ja-JP" altLang="en-US" sz="4500" dirty="0" smtClean="0">
                <a:latin typeface="HGP創英角ｺﾞｼｯｸUB" pitchFamily="50" charset="-128"/>
                <a:ea typeface="HGP創英角ｺﾞｼｯｸUB" pitchFamily="50" charset="-128"/>
              </a:rPr>
              <a:t>番のかけ方③</a:t>
            </a:r>
            <a:endParaRPr kumimoji="1" lang="ja-JP" altLang="en-US" sz="45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3" name="角丸四角形 5"/>
          <p:cNvSpPr/>
          <p:nvPr/>
        </p:nvSpPr>
        <p:spPr>
          <a:xfrm>
            <a:off x="93519" y="791185"/>
            <a:ext cx="8963395" cy="5956835"/>
          </a:xfrm>
          <a:prstGeom prst="roundRect">
            <a:avLst>
              <a:gd name="adj" fmla="val 6379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ja-JP" altLang="en-US" sz="3600" spc="-9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　　　　　　　</a:t>
            </a:r>
            <a:endParaRPr lang="en-US" altLang="ja-JP" sz="3600" spc="-9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3600" spc="-9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endParaRPr lang="ja-JP" altLang="en-US" sz="3600" spc="-9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4" name="角丸四角形 5"/>
          <p:cNvSpPr/>
          <p:nvPr/>
        </p:nvSpPr>
        <p:spPr>
          <a:xfrm>
            <a:off x="314453" y="1054038"/>
            <a:ext cx="4447118" cy="2964332"/>
          </a:xfrm>
          <a:prstGeom prst="roundRect">
            <a:avLst>
              <a:gd name="adj" fmla="val 6379"/>
            </a:avLst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altLang="ja-JP" sz="2500" spc="-9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119</a:t>
            </a:r>
            <a:r>
              <a:rPr lang="ja-JP" altLang="en-US" sz="2500" spc="-9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番通報で救急車を要請された場合、向かう住所が分かった時点</a:t>
            </a:r>
            <a:r>
              <a:rPr lang="ja-JP" altLang="en-US" sz="2500" spc="-9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で出動します。</a:t>
            </a:r>
            <a:endParaRPr lang="en-US" altLang="ja-JP" sz="2500" spc="-90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3"/>
          <a:srcRect l="1171" t="10059" r="50932" b="47650"/>
          <a:stretch/>
        </p:blipFill>
        <p:spPr>
          <a:xfrm>
            <a:off x="4996383" y="4565234"/>
            <a:ext cx="2375177" cy="1707538"/>
          </a:xfrm>
          <a:prstGeom prst="rect">
            <a:avLst/>
          </a:prstGeom>
        </p:spPr>
      </p:pic>
      <p:sp>
        <p:nvSpPr>
          <p:cNvPr id="8" name="四角形吹き出し 7"/>
          <p:cNvSpPr/>
          <p:nvPr/>
        </p:nvSpPr>
        <p:spPr>
          <a:xfrm>
            <a:off x="5243944" y="1054038"/>
            <a:ext cx="3615393" cy="2538951"/>
          </a:xfrm>
          <a:prstGeom prst="wedgeRectCallout">
            <a:avLst>
              <a:gd name="adj1" fmla="val -40927"/>
              <a:gd name="adj2" fmla="val 740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altLang="ja-JP" sz="2500" spc="-9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【</a:t>
            </a:r>
            <a:r>
              <a:rPr lang="ja-JP" altLang="en-US" sz="2500" spc="-9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豆知識</a:t>
            </a:r>
            <a:r>
              <a:rPr lang="en-US" altLang="ja-JP" sz="2500" spc="-9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】</a:t>
            </a:r>
          </a:p>
          <a:p>
            <a:r>
              <a:rPr lang="ja-JP" altLang="en-US" sz="2500" spc="-9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緊急走行する時は、</a:t>
            </a:r>
            <a:endParaRPr lang="en-US" altLang="ja-JP" sz="2500" spc="-90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500" spc="-9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・サイレン</a:t>
            </a:r>
            <a:r>
              <a:rPr lang="ja-JP" altLang="en-US" sz="2500" spc="-9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を</a:t>
            </a:r>
            <a:r>
              <a:rPr lang="ja-JP" altLang="en-US" sz="2500" spc="-9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鳴らす</a:t>
            </a:r>
            <a:endParaRPr lang="en-US" altLang="ja-JP" sz="2500" spc="-90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500" spc="-9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・赤色</a:t>
            </a:r>
            <a:r>
              <a:rPr lang="ja-JP" altLang="en-US" sz="2500" spc="-9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の警光灯</a:t>
            </a:r>
            <a:r>
              <a:rPr lang="ja-JP" altLang="en-US" sz="2500" spc="-9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をつける</a:t>
            </a:r>
            <a:endParaRPr lang="en-US" altLang="ja-JP" sz="2500" spc="-90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500" spc="-9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ことが</a:t>
            </a:r>
            <a:r>
              <a:rPr kumimoji="1" lang="ja-JP" altLang="en-US" sz="2500" spc="-9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道路交通法で定められてます。</a:t>
            </a:r>
            <a:endParaRPr kumimoji="1" lang="ja-JP" altLang="en-US" sz="2500" dirty="0"/>
          </a:p>
        </p:txBody>
      </p:sp>
      <p:sp>
        <p:nvSpPr>
          <p:cNvPr id="22" name="テキスト ボックス 8"/>
          <p:cNvSpPr txBox="1"/>
          <p:nvPr/>
        </p:nvSpPr>
        <p:spPr>
          <a:xfrm>
            <a:off x="382910" y="2346494"/>
            <a:ext cx="437866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500" spc="-90" dirty="0">
                <a:latin typeface="HGP創英角ｺﾞｼｯｸUB" pitchFamily="50" charset="-128"/>
                <a:ea typeface="HGP創英角ｺﾞｼｯｸUB" pitchFamily="50" charset="-128"/>
              </a:rPr>
              <a:t>苦</a:t>
            </a:r>
            <a:r>
              <a:rPr lang="ja-JP" altLang="en-US" sz="2500" spc="-90" dirty="0" smtClean="0">
                <a:latin typeface="HGP創英角ｺﾞｼｯｸUB" pitchFamily="50" charset="-128"/>
                <a:ea typeface="HGP創英角ｺﾞｼｯｸUB" pitchFamily="50" charset="-128"/>
              </a:rPr>
              <a:t>しんでいる方のところに、一刻も早く到着するため、</a:t>
            </a:r>
            <a:r>
              <a:rPr lang="ja-JP" altLang="en-US" sz="2500" spc="-9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緊急走行</a:t>
            </a:r>
            <a:r>
              <a:rPr lang="ja-JP" altLang="en-US" sz="2500" spc="-90" dirty="0" smtClean="0">
                <a:latin typeface="HGP創英角ｺﾞｼｯｸUB" pitchFamily="50" charset="-128"/>
                <a:ea typeface="HGP創英角ｺﾞｼｯｸUB" pitchFamily="50" charset="-128"/>
              </a:rPr>
              <a:t>で向かいます！</a:t>
            </a:r>
            <a:endParaRPr lang="ja-JP" altLang="en-US" sz="2500" spc="-9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382910" y="4342486"/>
            <a:ext cx="8476427" cy="2153034"/>
            <a:chOff x="382910" y="4342486"/>
            <a:chExt cx="8476427" cy="2153034"/>
          </a:xfrm>
        </p:grpSpPr>
        <p:pic>
          <p:nvPicPr>
            <p:cNvPr id="25" name="図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6042" y="5162704"/>
              <a:ext cx="1828642" cy="1202750"/>
            </a:xfrm>
            <a:prstGeom prst="rect">
              <a:avLst/>
            </a:prstGeom>
          </p:spPr>
        </p:pic>
        <p:sp>
          <p:nvSpPr>
            <p:cNvPr id="26" name="角丸四角形 5"/>
            <p:cNvSpPr/>
            <p:nvPr/>
          </p:nvSpPr>
          <p:spPr>
            <a:xfrm>
              <a:off x="382910" y="4342486"/>
              <a:ext cx="8476427" cy="2153034"/>
            </a:xfrm>
            <a:prstGeom prst="roundRect">
              <a:avLst>
                <a:gd name="adj" fmla="val 6379"/>
              </a:avLst>
            </a:prstGeom>
            <a:noFill/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ja-JP" altLang="en-US" sz="2500" spc="-9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pic>
          <p:nvPicPr>
            <p:cNvPr id="28" name="図 27"/>
            <p:cNvPicPr/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5020" b="64258" l="41250" r="54453">
                          <a14:foregroundMark x1="46797" y1="55859" x2="46797" y2="55859"/>
                          <a14:foregroundMark x1="50391" y1="56738" x2="50391" y2="56738"/>
                          <a14:foregroundMark x1="47031" y1="51855" x2="47500" y2="58105"/>
                          <a14:foregroundMark x1="45234" y1="54297" x2="51953" y2="54297"/>
                          <a14:foregroundMark x1="45078" y1="56934" x2="50000" y2="56934"/>
                          <a14:foregroundMark x1="47500" y1="48145" x2="47500" y2="54590"/>
                          <a14:foregroundMark x1="42578" y1="54590" x2="42578" y2="54590"/>
                          <a14:foregroundMark x1="43672" y1="59375" x2="43672" y2="59375"/>
                          <a14:foregroundMark x1="52969" y1="54785" x2="51250" y2="545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66" t="44163" r="45230" b="33309"/>
            <a:stretch/>
          </p:blipFill>
          <p:spPr bwMode="auto">
            <a:xfrm>
              <a:off x="1048126" y="4405445"/>
              <a:ext cx="1050339" cy="145882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3382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9" grpId="0"/>
      <p:bldP spid="13" grpId="0" animBg="1"/>
      <p:bldP spid="44" grpId="0" animBg="1"/>
      <p:bldP spid="8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20" b="64258" l="41250" r="54453">
                        <a14:foregroundMark x1="46797" y1="55859" x2="46797" y2="55859"/>
                        <a14:foregroundMark x1="50391" y1="56738" x2="50391" y2="56738"/>
                        <a14:foregroundMark x1="47031" y1="51855" x2="47500" y2="58105"/>
                        <a14:foregroundMark x1="45234" y1="54297" x2="51953" y2="54297"/>
                        <a14:foregroundMark x1="45078" y1="56934" x2="50000" y2="56934"/>
                        <a14:foregroundMark x1="47500" y1="48145" x2="47500" y2="54590"/>
                        <a14:foregroundMark x1="42578" y1="54590" x2="42578" y2="54590"/>
                        <a14:foregroundMark x1="43672" y1="59375" x2="43672" y2="59375"/>
                        <a14:foregroundMark x1="52969" y1="54785" x2="51250" y2="54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66" t="44163" r="45230" b="33309"/>
          <a:stretch/>
        </p:blipFill>
        <p:spPr bwMode="auto">
          <a:xfrm>
            <a:off x="7050629" y="4459476"/>
            <a:ext cx="971480" cy="13555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" name="グループ化 8"/>
          <p:cNvGrpSpPr/>
          <p:nvPr/>
        </p:nvGrpSpPr>
        <p:grpSpPr>
          <a:xfrm>
            <a:off x="4562397" y="4357938"/>
            <a:ext cx="3987799" cy="2153034"/>
            <a:chOff x="4562397" y="4357938"/>
            <a:chExt cx="3987799" cy="2153034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3565" y="5234471"/>
              <a:ext cx="1765205" cy="1161026"/>
            </a:xfrm>
            <a:prstGeom prst="rect">
              <a:avLst/>
            </a:prstGeom>
          </p:spPr>
        </p:pic>
        <p:sp>
          <p:nvSpPr>
            <p:cNvPr id="24" name="角丸四角形 5"/>
            <p:cNvSpPr/>
            <p:nvPr/>
          </p:nvSpPr>
          <p:spPr>
            <a:xfrm>
              <a:off x="4562397" y="4357938"/>
              <a:ext cx="3987799" cy="2153034"/>
            </a:xfrm>
            <a:prstGeom prst="roundRect">
              <a:avLst>
                <a:gd name="adj" fmla="val 6379"/>
              </a:avLst>
            </a:prstGeom>
            <a:noFill/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ja-JP" altLang="en-US" sz="2500" spc="-9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</p:grpSp>
      <p:sp>
        <p:nvSpPr>
          <p:cNvPr id="1149" name="テキスト ボックス 8"/>
          <p:cNvSpPr txBox="1"/>
          <p:nvPr/>
        </p:nvSpPr>
        <p:spPr>
          <a:xfrm>
            <a:off x="93519" y="6355"/>
            <a:ext cx="885471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500" dirty="0" smtClean="0">
                <a:latin typeface="HGP創英角ｺﾞｼｯｸUB" pitchFamily="50" charset="-128"/>
                <a:ea typeface="HGP創英角ｺﾞｼｯｸUB" pitchFamily="50" charset="-128"/>
              </a:rPr>
              <a:t>正しい</a:t>
            </a:r>
            <a:r>
              <a:rPr lang="en-US" altLang="ja-JP" sz="4500" dirty="0" smtClean="0">
                <a:latin typeface="HGP創英角ｺﾞｼｯｸUB" pitchFamily="50" charset="-128"/>
                <a:ea typeface="HGP創英角ｺﾞｼｯｸUB" pitchFamily="50" charset="-128"/>
              </a:rPr>
              <a:t>119</a:t>
            </a:r>
            <a:r>
              <a:rPr lang="ja-JP" altLang="en-US" sz="4500" dirty="0" smtClean="0">
                <a:latin typeface="HGP創英角ｺﾞｼｯｸUB" pitchFamily="50" charset="-128"/>
                <a:ea typeface="HGP創英角ｺﾞｼｯｸUB" pitchFamily="50" charset="-128"/>
              </a:rPr>
              <a:t>番のかけ方④</a:t>
            </a:r>
            <a:endParaRPr kumimoji="1" lang="ja-JP" altLang="en-US" sz="45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3" name="角丸四角形 5"/>
          <p:cNvSpPr/>
          <p:nvPr/>
        </p:nvSpPr>
        <p:spPr>
          <a:xfrm>
            <a:off x="93519" y="791185"/>
            <a:ext cx="8963395" cy="5956835"/>
          </a:xfrm>
          <a:prstGeom prst="roundRect">
            <a:avLst>
              <a:gd name="adj" fmla="val 6379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ja-JP" altLang="en-US" sz="3600" spc="-9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　　　　　　　</a:t>
            </a:r>
            <a:endParaRPr lang="en-US" altLang="ja-JP" sz="3600" spc="-9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3600" spc="-9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endParaRPr lang="ja-JP" altLang="en-US" sz="3600" spc="-9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0" name="角丸四角形 5"/>
          <p:cNvSpPr/>
          <p:nvPr/>
        </p:nvSpPr>
        <p:spPr>
          <a:xfrm>
            <a:off x="314454" y="985436"/>
            <a:ext cx="4285330" cy="3277248"/>
          </a:xfrm>
          <a:prstGeom prst="roundRect">
            <a:avLst>
              <a:gd name="adj" fmla="val 6379"/>
            </a:avLst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ja-JP" altLang="en-US" sz="2500" spc="-9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症状</a:t>
            </a:r>
            <a:r>
              <a:rPr lang="ja-JP" altLang="en-US" sz="2500" spc="-9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によって、救急車が到着するまでの間、指令管制員</a:t>
            </a:r>
            <a:r>
              <a:rPr lang="ja-JP" altLang="en-US" sz="2500" spc="-9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が</a:t>
            </a:r>
            <a:endParaRPr lang="ja-JP" altLang="en-US" sz="2500" spc="-9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507" y="2799147"/>
            <a:ext cx="1553519" cy="132174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749" y="2693873"/>
            <a:ext cx="1286651" cy="1568811"/>
          </a:xfrm>
          <a:prstGeom prst="rect">
            <a:avLst/>
          </a:prstGeom>
        </p:spPr>
      </p:pic>
      <p:sp>
        <p:nvSpPr>
          <p:cNvPr id="27" name="テキスト ボックス 8"/>
          <p:cNvSpPr txBox="1"/>
          <p:nvPr/>
        </p:nvSpPr>
        <p:spPr>
          <a:xfrm>
            <a:off x="357511" y="1863108"/>
            <a:ext cx="337544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500" spc="-90" dirty="0">
                <a:latin typeface="HGP創英角ｺﾞｼｯｸUB" pitchFamily="50" charset="-128"/>
                <a:ea typeface="HGP創英角ｺﾞｼｯｸUB" pitchFamily="50" charset="-128"/>
              </a:rPr>
              <a:t>心肺</a:t>
            </a:r>
            <a:r>
              <a:rPr lang="ja-JP" altLang="en-US" sz="2500" spc="-90" dirty="0" smtClean="0">
                <a:latin typeface="HGP創英角ｺﾞｼｯｸUB" pitchFamily="50" charset="-128"/>
                <a:ea typeface="HGP創英角ｺﾞｼｯｸUB" pitchFamily="50" charset="-128"/>
              </a:rPr>
              <a:t>蘇生法</a:t>
            </a:r>
            <a:endParaRPr lang="ja-JP" altLang="en-US" sz="2500" spc="-9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1" name="テキスト ボックス 8"/>
          <p:cNvSpPr txBox="1"/>
          <p:nvPr/>
        </p:nvSpPr>
        <p:spPr>
          <a:xfrm>
            <a:off x="370210" y="3159204"/>
            <a:ext cx="41794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500" spc="-90" dirty="0" smtClean="0">
                <a:latin typeface="HGP創英角ｺﾞｼｯｸUB" pitchFamily="50" charset="-128"/>
                <a:ea typeface="HGP創英角ｺﾞｼｯｸUB" pitchFamily="50" charset="-128"/>
              </a:rPr>
              <a:t>など</a:t>
            </a:r>
            <a:r>
              <a:rPr lang="ja-JP" altLang="en-US" sz="2500" spc="-90" dirty="0">
                <a:latin typeface="HGP創英角ｺﾞｼｯｸUB" pitchFamily="50" charset="-128"/>
                <a:ea typeface="HGP創英角ｺﾞｼｯｸUB" pitchFamily="50" charset="-128"/>
              </a:rPr>
              <a:t>、必要な応急手当の方法を電話口でお伝えします。</a:t>
            </a:r>
          </a:p>
        </p:txBody>
      </p:sp>
      <p:sp>
        <p:nvSpPr>
          <p:cNvPr id="32" name="テキスト ボックス 8"/>
          <p:cNvSpPr txBox="1"/>
          <p:nvPr/>
        </p:nvSpPr>
        <p:spPr>
          <a:xfrm>
            <a:off x="357511" y="2296693"/>
            <a:ext cx="43356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500" spc="-90" dirty="0" smtClean="0">
                <a:latin typeface="HGP創英角ｺﾞｼｯｸUB" pitchFamily="50" charset="-128"/>
                <a:ea typeface="HGP創英角ｺﾞｼｯｸUB" pitchFamily="50" charset="-128"/>
              </a:rPr>
              <a:t>喉頭異物除去法</a:t>
            </a:r>
            <a:endParaRPr lang="ja-JP" altLang="en-US" sz="2500" spc="-9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3" name="テキスト ボックス 8"/>
          <p:cNvSpPr txBox="1"/>
          <p:nvPr/>
        </p:nvSpPr>
        <p:spPr>
          <a:xfrm>
            <a:off x="357511" y="2752672"/>
            <a:ext cx="12036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500" spc="-90" dirty="0" smtClean="0">
                <a:latin typeface="HGP創英角ｺﾞｼｯｸUB" pitchFamily="50" charset="-128"/>
                <a:ea typeface="HGP創英角ｺﾞｼｯｸUB" pitchFamily="50" charset="-128"/>
              </a:rPr>
              <a:t>止血法</a:t>
            </a:r>
            <a:endParaRPr lang="ja-JP" altLang="en-US" sz="2500" spc="-9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4" name="テキスト ボックス 8"/>
          <p:cNvSpPr txBox="1"/>
          <p:nvPr/>
        </p:nvSpPr>
        <p:spPr>
          <a:xfrm>
            <a:off x="1452069" y="2752672"/>
            <a:ext cx="30976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500" spc="-90" dirty="0" smtClean="0">
                <a:latin typeface="HGP創英角ｺﾞｼｯｸUB" pitchFamily="50" charset="-128"/>
                <a:ea typeface="HGP創英角ｺﾞｼｯｸUB" pitchFamily="50" charset="-128"/>
              </a:rPr>
              <a:t>熱傷手当</a:t>
            </a:r>
            <a:endParaRPr lang="ja-JP" altLang="en-US" sz="2500" spc="-9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5017928" y="985436"/>
            <a:ext cx="1689527" cy="1641954"/>
            <a:chOff x="5017928" y="3246036"/>
            <a:chExt cx="1689527" cy="1641954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7928" y="3246036"/>
              <a:ext cx="1263770" cy="1597189"/>
            </a:xfrm>
            <a:prstGeom prst="rect">
              <a:avLst/>
            </a:prstGeom>
          </p:spPr>
        </p:pic>
        <p:sp>
          <p:nvSpPr>
            <p:cNvPr id="16" name="テキスト ボックス 8"/>
            <p:cNvSpPr txBox="1"/>
            <p:nvPr/>
          </p:nvSpPr>
          <p:spPr>
            <a:xfrm>
              <a:off x="5036073" y="4657158"/>
              <a:ext cx="1671382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sz="900" spc="-90" dirty="0">
                  <a:solidFill>
                    <a:schemeClr val="bg2">
                      <a:lumMod val="75000"/>
                    </a:schemeClr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心肺蘇生法（胸骨圧迫</a:t>
              </a:r>
              <a:r>
                <a:rPr lang="ja-JP" altLang="en-US" sz="900" spc="-90" dirty="0" smtClean="0">
                  <a:solidFill>
                    <a:schemeClr val="bg2">
                      <a:lumMod val="75000"/>
                    </a:schemeClr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）</a:t>
              </a:r>
              <a:endParaRPr lang="ja-JP" altLang="en-US" sz="900" spc="-90" dirty="0">
                <a:solidFill>
                  <a:schemeClr val="bg2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6432001" y="1025145"/>
            <a:ext cx="1835017" cy="1572708"/>
            <a:chOff x="6432001" y="3285745"/>
            <a:chExt cx="1835017" cy="1572708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2001" y="3285745"/>
              <a:ext cx="1773399" cy="1526286"/>
            </a:xfrm>
            <a:prstGeom prst="rect">
              <a:avLst/>
            </a:prstGeom>
          </p:spPr>
        </p:pic>
        <p:sp>
          <p:nvSpPr>
            <p:cNvPr id="17" name="テキスト ボックス 8"/>
            <p:cNvSpPr txBox="1"/>
            <p:nvPr/>
          </p:nvSpPr>
          <p:spPr>
            <a:xfrm>
              <a:off x="6618770" y="4627621"/>
              <a:ext cx="1648248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sz="900" spc="-90" dirty="0" smtClean="0">
                  <a:solidFill>
                    <a:schemeClr val="bg2">
                      <a:lumMod val="75000"/>
                    </a:schemeClr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喉頭</a:t>
              </a:r>
              <a:r>
                <a:rPr lang="ja-JP" altLang="en-US" sz="900" spc="-90" dirty="0">
                  <a:solidFill>
                    <a:schemeClr val="bg2">
                      <a:lumMod val="75000"/>
                    </a:schemeClr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異物除去法（背部叩打法</a:t>
              </a:r>
              <a:r>
                <a:rPr lang="ja-JP" altLang="en-US" sz="900" spc="-90" dirty="0" smtClean="0">
                  <a:solidFill>
                    <a:schemeClr val="bg2">
                      <a:lumMod val="75000"/>
                    </a:schemeClr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）</a:t>
              </a:r>
              <a:endParaRPr lang="ja-JP" altLang="en-US" sz="900" spc="-90" dirty="0">
                <a:solidFill>
                  <a:schemeClr val="bg2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</p:grpSp>
      <p:sp>
        <p:nvSpPr>
          <p:cNvPr id="22" name="円形吹き出し 21"/>
          <p:cNvSpPr/>
          <p:nvPr/>
        </p:nvSpPr>
        <p:spPr>
          <a:xfrm>
            <a:off x="314454" y="4388522"/>
            <a:ext cx="3955268" cy="1691897"/>
          </a:xfrm>
          <a:prstGeom prst="wedgeEllipseCallout">
            <a:avLst>
              <a:gd name="adj1" fmla="val 55544"/>
              <a:gd name="adj2" fmla="val 18556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ポイント！</a:t>
            </a:r>
            <a:endParaRPr kumimoji="1" lang="en-US" altLang="ja-JP" sz="20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素早く応急手当が行えるよう、通報の時は出来るだけ傷病者の近くで！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7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9" grpId="0"/>
      <p:bldP spid="13" grpId="0" animBg="1"/>
      <p:bldP spid="20" grpId="0" animBg="1"/>
      <p:bldP spid="27" grpId="0"/>
      <p:bldP spid="31" grpId="0"/>
      <p:bldP spid="32" grpId="0"/>
      <p:bldP spid="33" grpId="0"/>
      <p:bldP spid="34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角丸四角形 5"/>
          <p:cNvSpPr/>
          <p:nvPr/>
        </p:nvSpPr>
        <p:spPr>
          <a:xfrm>
            <a:off x="413165" y="1296056"/>
            <a:ext cx="8352928" cy="5288678"/>
          </a:xfrm>
          <a:prstGeom prst="roundRect">
            <a:avLst>
              <a:gd name="adj" fmla="val 6379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ja-JP" altLang="en-US" sz="3600" spc="-9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　　　　　　　</a:t>
            </a:r>
            <a:endParaRPr lang="en-US" altLang="ja-JP" sz="3600" spc="-9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3600" spc="-9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endParaRPr lang="ja-JP" altLang="en-US" sz="3600" spc="-9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149" name="テキスト ボックス 8"/>
          <p:cNvSpPr txBox="1"/>
          <p:nvPr/>
        </p:nvSpPr>
        <p:spPr>
          <a:xfrm>
            <a:off x="740884" y="-27384"/>
            <a:ext cx="81212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latin typeface="HGP創英角ｺﾞｼｯｸUB" pitchFamily="50" charset="-128"/>
                <a:ea typeface="HGP創英角ｺﾞｼｯｸUB" pitchFamily="50" charset="-128"/>
              </a:rPr>
              <a:t>救急車が来るまでに準備しておいた方が良いもの</a:t>
            </a:r>
            <a:endParaRPr kumimoji="1" lang="ja-JP" altLang="en-US" sz="40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98936" y="2282602"/>
            <a:ext cx="2683103" cy="680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ja-JP" altLang="en-US" sz="3800" spc="-9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健康</a:t>
            </a:r>
            <a:r>
              <a:rPr lang="ja-JP" altLang="en-US" sz="3800" spc="-9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保険証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409" y="2960831"/>
            <a:ext cx="1583119" cy="170686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134" y="2824808"/>
            <a:ext cx="1460532" cy="117937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08" y="2820233"/>
            <a:ext cx="1679129" cy="1569986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2774548" y="1369630"/>
            <a:ext cx="3630161" cy="680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ja-JP" altLang="en-US" sz="3800" spc="-9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搬送される方の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598936" y="4667698"/>
            <a:ext cx="4995021" cy="1417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ja-JP" altLang="en-US" sz="3800" spc="-9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医療受診する際に使用します。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3258688" y="2279905"/>
            <a:ext cx="2163054" cy="680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ja-JP" altLang="en-US" sz="3800" spc="-9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お薬手帳</a:t>
            </a:r>
            <a:endParaRPr kumimoji="1" lang="ja-JP" altLang="en-US" dirty="0"/>
          </a:p>
        </p:txBody>
      </p:sp>
      <p:sp>
        <p:nvSpPr>
          <p:cNvPr id="19" name="角丸四角形 5"/>
          <p:cNvSpPr/>
          <p:nvPr/>
        </p:nvSpPr>
        <p:spPr>
          <a:xfrm>
            <a:off x="565565" y="2050556"/>
            <a:ext cx="4757549" cy="4328473"/>
          </a:xfrm>
          <a:prstGeom prst="roundRect">
            <a:avLst>
              <a:gd name="adj" fmla="val 6379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ja-JP" altLang="en-US" sz="3600" spc="-9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　　　　　　　</a:t>
            </a:r>
            <a:endParaRPr lang="en-US" altLang="ja-JP" sz="3600" spc="-9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3600" spc="-9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endParaRPr lang="ja-JP" altLang="en-US" sz="3600" spc="-9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6671987" y="2052646"/>
            <a:ext cx="821178" cy="680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ja-JP" altLang="en-US" sz="3800" spc="-9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靴</a:t>
            </a:r>
            <a:endParaRPr kumimoji="1" lang="ja-JP" altLang="en-US" dirty="0"/>
          </a:p>
        </p:txBody>
      </p:sp>
      <p:sp>
        <p:nvSpPr>
          <p:cNvPr id="21" name="角丸四角形 5"/>
          <p:cNvSpPr/>
          <p:nvPr/>
        </p:nvSpPr>
        <p:spPr>
          <a:xfrm>
            <a:off x="5525134" y="2050556"/>
            <a:ext cx="3114885" cy="4328473"/>
          </a:xfrm>
          <a:prstGeom prst="roundRect">
            <a:avLst>
              <a:gd name="adj" fmla="val 6379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ja-JP" altLang="en-US" sz="3600" spc="-9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　　　　　　　</a:t>
            </a:r>
            <a:endParaRPr lang="en-US" altLang="ja-JP" sz="3600" spc="-9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3600" spc="-9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endParaRPr lang="ja-JP" altLang="en-US" sz="3600" spc="-9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5627328" y="4062804"/>
            <a:ext cx="3046062" cy="2104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ja-JP" altLang="en-US" sz="3000" spc="-9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医療機関から帰る時に。</a:t>
            </a:r>
            <a:endParaRPr lang="en-US" altLang="ja-JP" sz="3000" spc="-90" dirty="0" smtClean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lvl="0"/>
            <a:r>
              <a:rPr lang="ja-JP" altLang="en-US" sz="2500" spc="-9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（</a:t>
            </a:r>
            <a:r>
              <a:rPr lang="ja-JP" altLang="en-US" sz="2500" spc="-9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室内から救急搬送される際、忘れる方が多いようです。）</a:t>
            </a:r>
            <a:endParaRPr kumimoji="1" lang="ja-JP" altLang="en-US" sz="2500" dirty="0"/>
          </a:p>
        </p:txBody>
      </p:sp>
    </p:spTree>
    <p:extLst>
      <p:ext uri="{BB962C8B-B14F-4D97-AF65-F5344CB8AC3E}">
        <p14:creationId xmlns:p14="http://schemas.microsoft.com/office/powerpoint/2010/main" val="351248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8" grpId="0" animBg="1"/>
      <p:bldP spid="1149" grpId="0"/>
      <p:bldP spid="8" grpId="0"/>
      <p:bldP spid="12" grpId="0"/>
      <p:bldP spid="13" grpId="0"/>
      <p:bldP spid="18" grpId="0"/>
      <p:bldP spid="19" grpId="0" animBg="1"/>
      <p:bldP spid="20" grpId="0"/>
      <p:bldP spid="21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テキスト ボックス 8"/>
          <p:cNvSpPr txBox="1"/>
          <p:nvPr/>
        </p:nvSpPr>
        <p:spPr>
          <a:xfrm>
            <a:off x="2382411" y="171389"/>
            <a:ext cx="4853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latin typeface="HGP創英角ｺﾞｼｯｸUB" pitchFamily="50" charset="-128"/>
                <a:ea typeface="HGP創英角ｺﾞｼｯｸUB" pitchFamily="50" charset="-128"/>
              </a:rPr>
              <a:t>その他、忘れずに・・・</a:t>
            </a:r>
            <a:endParaRPr kumimoji="1" lang="ja-JP" altLang="en-US" sz="40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297358" y="1279590"/>
            <a:ext cx="2646826" cy="1964592"/>
            <a:chOff x="510032" y="939127"/>
            <a:chExt cx="2646826" cy="1964592"/>
          </a:xfrm>
        </p:grpSpPr>
        <p:sp>
          <p:nvSpPr>
            <p:cNvPr id="8" name="正方形/長方形 7"/>
            <p:cNvSpPr/>
            <p:nvPr/>
          </p:nvSpPr>
          <p:spPr>
            <a:xfrm>
              <a:off x="510032" y="939127"/>
              <a:ext cx="2646826" cy="6809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ja-JP" altLang="en-US" sz="3000" spc="-90" dirty="0" smtClean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財布、携帯電話</a:t>
              </a:r>
              <a:endParaRPr kumimoji="1" lang="ja-JP" altLang="en-US" sz="3000" dirty="0"/>
            </a:p>
          </p:txBody>
        </p:sp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86432">
              <a:off x="1940682" y="1680601"/>
              <a:ext cx="1053739" cy="1142264"/>
            </a:xfrm>
            <a:prstGeom prst="rect">
              <a:avLst/>
            </a:prstGeom>
          </p:spPr>
        </p:pic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59572">
              <a:off x="531348" y="1693176"/>
              <a:ext cx="1210543" cy="1210543"/>
            </a:xfrm>
            <a:prstGeom prst="rect">
              <a:avLst/>
            </a:prstGeom>
          </p:spPr>
        </p:pic>
      </p:grpSp>
      <p:sp>
        <p:nvSpPr>
          <p:cNvPr id="13" name="正方形/長方形 12"/>
          <p:cNvSpPr/>
          <p:nvPr/>
        </p:nvSpPr>
        <p:spPr>
          <a:xfrm>
            <a:off x="192156" y="4608155"/>
            <a:ext cx="3189336" cy="1298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ja-JP" altLang="en-US" sz="3500" spc="-9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忘れずに持っていきましょう。</a:t>
            </a:r>
            <a:endParaRPr kumimoji="1" lang="ja-JP" altLang="en-US" sz="3500" dirty="0"/>
          </a:p>
        </p:txBody>
      </p:sp>
      <p:sp>
        <p:nvSpPr>
          <p:cNvPr id="24" name="右矢印 23"/>
          <p:cNvSpPr/>
          <p:nvPr/>
        </p:nvSpPr>
        <p:spPr>
          <a:xfrm rot="5400000">
            <a:off x="1183184" y="3573448"/>
            <a:ext cx="866660" cy="792738"/>
          </a:xfrm>
          <a:prstGeom prst="rightArrow">
            <a:avLst>
              <a:gd name="adj1" fmla="val 65408"/>
              <a:gd name="adj2" fmla="val 50000"/>
            </a:avLst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/>
          <p:cNvGrpSpPr/>
          <p:nvPr/>
        </p:nvGrpSpPr>
        <p:grpSpPr>
          <a:xfrm>
            <a:off x="3511012" y="1335415"/>
            <a:ext cx="2595874" cy="1899338"/>
            <a:chOff x="3511013" y="939127"/>
            <a:chExt cx="2595874" cy="1899338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0119" y="1827876"/>
              <a:ext cx="960571" cy="960571"/>
            </a:xfrm>
            <a:prstGeom prst="rect">
              <a:avLst/>
            </a:prstGeom>
          </p:spPr>
        </p:pic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157" y="1832670"/>
              <a:ext cx="1005795" cy="1005795"/>
            </a:xfrm>
            <a:prstGeom prst="rect">
              <a:avLst/>
            </a:prstGeom>
          </p:spPr>
        </p:pic>
        <p:sp>
          <p:nvSpPr>
            <p:cNvPr id="26" name="正方形/長方形 25"/>
            <p:cNvSpPr/>
            <p:nvPr/>
          </p:nvSpPr>
          <p:spPr>
            <a:xfrm>
              <a:off x="3511013" y="939127"/>
              <a:ext cx="2595874" cy="6809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ja-JP" altLang="en-US" sz="3000" spc="-90" dirty="0" smtClean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戸締り、火の元</a:t>
              </a:r>
              <a:endParaRPr kumimoji="1" lang="ja-JP" altLang="en-US" sz="3000" dirty="0"/>
            </a:p>
          </p:txBody>
        </p:sp>
      </p:grpSp>
      <p:sp>
        <p:nvSpPr>
          <p:cNvPr id="28" name="正方形/長方形 27"/>
          <p:cNvSpPr/>
          <p:nvPr/>
        </p:nvSpPr>
        <p:spPr>
          <a:xfrm>
            <a:off x="3446251" y="4950898"/>
            <a:ext cx="2725394" cy="1142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ja-JP" altLang="en-US" sz="3500" spc="-9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急いでいる時こそ、しっかり確認。</a:t>
            </a:r>
            <a:endParaRPr kumimoji="1" lang="ja-JP" altLang="en-US" sz="3500" dirty="0"/>
          </a:p>
        </p:txBody>
      </p:sp>
      <p:grpSp>
        <p:nvGrpSpPr>
          <p:cNvPr id="15" name="グループ化 14"/>
          <p:cNvGrpSpPr/>
          <p:nvPr/>
        </p:nvGrpSpPr>
        <p:grpSpPr>
          <a:xfrm>
            <a:off x="6461042" y="1502173"/>
            <a:ext cx="2682958" cy="1677633"/>
            <a:chOff x="6461042" y="939127"/>
            <a:chExt cx="2682958" cy="1677633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1214" y="1458222"/>
              <a:ext cx="795529" cy="1158538"/>
            </a:xfrm>
            <a:prstGeom prst="rect">
              <a:avLst/>
            </a:prstGeom>
          </p:spPr>
        </p:pic>
        <p:sp>
          <p:nvSpPr>
            <p:cNvPr id="29" name="正方形/長方形 28"/>
            <p:cNvSpPr/>
            <p:nvPr/>
          </p:nvSpPr>
          <p:spPr>
            <a:xfrm>
              <a:off x="6461042" y="939127"/>
              <a:ext cx="2682958" cy="6809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ja-JP" altLang="en-US" sz="3000" spc="-90" dirty="0" smtClean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家族が心配しないよう</a:t>
              </a:r>
              <a:endParaRPr kumimoji="1" lang="ja-JP" altLang="en-US" sz="3000" dirty="0"/>
            </a:p>
          </p:txBody>
        </p:sp>
      </p:grpSp>
      <p:sp>
        <p:nvSpPr>
          <p:cNvPr id="31" name="正方形/長方形 30"/>
          <p:cNvSpPr/>
          <p:nvPr/>
        </p:nvSpPr>
        <p:spPr>
          <a:xfrm>
            <a:off x="6432667" y="4774231"/>
            <a:ext cx="2626209" cy="1495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ja-JP" altLang="en-US" sz="3500" spc="-9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状況や搬送先について連絡しましょう。</a:t>
            </a:r>
            <a:endParaRPr kumimoji="1" lang="ja-JP" altLang="en-US" sz="3500" dirty="0"/>
          </a:p>
        </p:txBody>
      </p:sp>
      <p:sp>
        <p:nvSpPr>
          <p:cNvPr id="33" name="右矢印 32"/>
          <p:cNvSpPr/>
          <p:nvPr/>
        </p:nvSpPr>
        <p:spPr>
          <a:xfrm rot="5400000">
            <a:off x="4375618" y="3543965"/>
            <a:ext cx="866660" cy="792738"/>
          </a:xfrm>
          <a:prstGeom prst="rightArrow">
            <a:avLst>
              <a:gd name="adj1" fmla="val 65408"/>
              <a:gd name="adj2" fmla="val 50000"/>
            </a:avLst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右矢印 33"/>
          <p:cNvSpPr/>
          <p:nvPr/>
        </p:nvSpPr>
        <p:spPr>
          <a:xfrm rot="5400000">
            <a:off x="7270295" y="3560145"/>
            <a:ext cx="866660" cy="792738"/>
          </a:xfrm>
          <a:prstGeom prst="rightArrow">
            <a:avLst>
              <a:gd name="adj1" fmla="val 65408"/>
              <a:gd name="adj2" fmla="val 50000"/>
            </a:avLst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477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9" grpId="0"/>
      <p:bldP spid="13" grpId="0"/>
      <p:bldP spid="24" grpId="0" animBg="1"/>
      <p:bldP spid="28" grpId="0"/>
      <p:bldP spid="31" grpId="0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"/>
          <p:cNvSpPr txBox="1"/>
          <p:nvPr/>
        </p:nvSpPr>
        <p:spPr>
          <a:xfrm>
            <a:off x="685800" y="707570"/>
            <a:ext cx="7721515" cy="1055915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500" b="1" dirty="0" smtClean="0">
                <a:solidFill>
                  <a:schemeClr val="tx2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普段は落ち着いて出来ること</a:t>
            </a:r>
            <a:r>
              <a:rPr lang="ja-JP" altLang="en-US" sz="3500" b="1" dirty="0">
                <a:solidFill>
                  <a:schemeClr val="tx2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も、緊急時</a:t>
            </a:r>
            <a:r>
              <a:rPr lang="ja-JP" altLang="en-US" sz="3500" b="1" dirty="0" smtClean="0">
                <a:solidFill>
                  <a:schemeClr val="tx2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は難しいかもしれません。</a:t>
            </a:r>
            <a:endParaRPr kumimoji="1" lang="ja-JP" altLang="en-US" sz="35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6" name="テキスト ボックス 1"/>
          <p:cNvSpPr txBox="1"/>
          <p:nvPr/>
        </p:nvSpPr>
        <p:spPr>
          <a:xfrm>
            <a:off x="685800" y="1850571"/>
            <a:ext cx="7721515" cy="1469572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500" b="1" dirty="0" smtClean="0">
                <a:solidFill>
                  <a:schemeClr val="tx2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そんな</a:t>
            </a:r>
            <a:r>
              <a:rPr lang="ja-JP" altLang="en-US" sz="3500" b="1" dirty="0">
                <a:solidFill>
                  <a:schemeClr val="tx2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時</a:t>
            </a:r>
            <a:r>
              <a:rPr lang="ja-JP" altLang="en-US" sz="3500" b="1" dirty="0" smtClean="0">
                <a:solidFill>
                  <a:schemeClr val="tx2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こそ慌てずに落ち着いて行動することが、自分や大切な人の命を守ることに繋がります。</a:t>
            </a:r>
            <a:endParaRPr kumimoji="1" lang="ja-JP" altLang="en-US" sz="35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6" name="テキスト ボックス 1"/>
          <p:cNvSpPr txBox="1"/>
          <p:nvPr/>
        </p:nvSpPr>
        <p:spPr>
          <a:xfrm>
            <a:off x="685800" y="3505201"/>
            <a:ext cx="7721515" cy="1273628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500" b="1" dirty="0">
                <a:solidFill>
                  <a:schemeClr val="tx2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いざというときに適切</a:t>
            </a:r>
            <a:r>
              <a:rPr lang="ja-JP" altLang="en-US" sz="3500" b="1" dirty="0" smtClean="0">
                <a:solidFill>
                  <a:schemeClr val="tx2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な行動</a:t>
            </a:r>
            <a:r>
              <a:rPr lang="ja-JP" altLang="en-US" sz="3500" b="1" dirty="0">
                <a:solidFill>
                  <a:schemeClr val="tx2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ができる</a:t>
            </a:r>
            <a:r>
              <a:rPr lang="ja-JP" altLang="en-US" sz="3500" b="1" dirty="0" smtClean="0">
                <a:solidFill>
                  <a:schemeClr val="tx2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よう、日頃から考えて</a:t>
            </a:r>
            <a:r>
              <a:rPr lang="ja-JP" altLang="en-US" sz="3500" b="1" dirty="0">
                <a:solidFill>
                  <a:schemeClr val="tx2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おきましょう</a:t>
            </a:r>
            <a:r>
              <a:rPr lang="ja-JP" altLang="en-US" sz="3500" b="1" dirty="0" smtClean="0">
                <a:solidFill>
                  <a:schemeClr val="tx2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。</a:t>
            </a:r>
            <a:endParaRPr kumimoji="1" lang="ja-JP" altLang="en-US" sz="35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453" y="4778829"/>
            <a:ext cx="1341319" cy="1984035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506" y="4836564"/>
            <a:ext cx="1238336" cy="192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2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85185E-6 L -0.56736 -0.00324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68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リゾート">
  <a:themeElements>
    <a:clrScheme name="リゾート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リゾート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リゾート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  <a:tileRect/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  <a:tileRect/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/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6052</TotalTime>
  <Words>1186</Words>
  <PresentationFormat>画面に合わせる (4:3)</PresentationFormat>
  <Paragraphs>122</Paragraphs>
  <Slides>8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5" baseType="lpstr">
      <vt:lpstr>HGP創英角ｺﾞｼｯｸUB</vt:lpstr>
      <vt:lpstr>HGP明朝E</vt:lpstr>
      <vt:lpstr>ＭＳ Ｐゴシック</vt:lpstr>
      <vt:lpstr>Calibri</vt:lpstr>
      <vt:lpstr>Constantia</vt:lpstr>
      <vt:lpstr>Wingdings 2</vt:lpstr>
      <vt:lpstr>リゾート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2020-06-29T01:07:05Z</cp:lastPrinted>
  <dcterms:created xsi:type="dcterms:W3CDTF">2014-04-21T08:19:29Z</dcterms:created>
  <dcterms:modified xsi:type="dcterms:W3CDTF">2020-07-09T01:09:43Z</dcterms:modified>
</cp:coreProperties>
</file>