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327" r:id="rId2"/>
    <p:sldId id="354" r:id="rId3"/>
    <p:sldId id="368" r:id="rId4"/>
    <p:sldId id="369" r:id="rId5"/>
    <p:sldId id="370" r:id="rId6"/>
    <p:sldId id="367" r:id="rId7"/>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FF00"/>
    <a:srgbClr val="FF33CC"/>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80669" autoAdjust="0"/>
  </p:normalViewPr>
  <p:slideViewPr>
    <p:cSldViewPr snapToGrid="0">
      <p:cViewPr varScale="1">
        <p:scale>
          <a:sx n="74" d="100"/>
          <a:sy n="74" d="100"/>
        </p:scale>
        <p:origin x="1200" y="78"/>
      </p:cViewPr>
      <p:guideLst>
        <p:guide orient="horz" pos="2160"/>
        <p:guide pos="2880"/>
      </p:guideLst>
    </p:cSldViewPr>
  </p:slideViewPr>
  <p:notesTextViewPr>
    <p:cViewPr>
      <p:scale>
        <a:sx n="130" d="100"/>
        <a:sy n="130" d="100"/>
      </p:scale>
      <p:origin x="0" y="0"/>
    </p:cViewPr>
  </p:notesTextViewPr>
  <p:sorterViewPr>
    <p:cViewPr>
      <p:scale>
        <a:sx n="100" d="100"/>
        <a:sy n="100" d="100"/>
      </p:scale>
      <p:origin x="0" y="70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6" name="ヘッダー プレースホルダー 1"/>
          <p:cNvSpPr>
            <a:spLocks noGrp="1"/>
          </p:cNvSpPr>
          <p:nvPr>
            <p:ph type="hdr" sz="quarter"/>
          </p:nvPr>
        </p:nvSpPr>
        <p:spPr>
          <a:xfrm>
            <a:off x="1" y="0"/>
            <a:ext cx="3076977" cy="512143"/>
          </a:xfrm>
          <a:prstGeom prst="rect">
            <a:avLst/>
          </a:prstGeom>
        </p:spPr>
        <p:txBody>
          <a:bodyPr vert="horz" lIns="95463" tIns="47732" rIns="95463" bIns="47732" rtlCol="0"/>
          <a:lstStyle>
            <a:lvl1pPr algn="l">
              <a:defRPr sz="1300"/>
            </a:lvl1pPr>
          </a:lstStyle>
          <a:p>
            <a:endParaRPr kumimoji="1" lang="ja-JP" altLang="en-US"/>
          </a:p>
        </p:txBody>
      </p:sp>
      <p:sp>
        <p:nvSpPr>
          <p:cNvPr id="1117" name="日付プレースホルダー 2"/>
          <p:cNvSpPr>
            <a:spLocks noGrp="1"/>
          </p:cNvSpPr>
          <p:nvPr>
            <p:ph type="dt" sz="quarter" idx="1"/>
          </p:nvPr>
        </p:nvSpPr>
        <p:spPr>
          <a:xfrm>
            <a:off x="4020650" y="0"/>
            <a:ext cx="3076976" cy="512143"/>
          </a:xfrm>
          <a:prstGeom prst="rect">
            <a:avLst/>
          </a:prstGeom>
        </p:spPr>
        <p:txBody>
          <a:bodyPr vert="horz" lIns="95463" tIns="47732" rIns="95463" bIns="47732" rtlCol="0"/>
          <a:lstStyle>
            <a:lvl1pPr algn="r">
              <a:defRPr sz="1300"/>
            </a:lvl1pPr>
          </a:lstStyle>
          <a:p>
            <a:fld id="{A794E949-DCE8-41A4-BEEC-7DE362163591}" type="datetimeFigureOut">
              <a:rPr kumimoji="1" lang="ja-JP" altLang="en-US" smtClean="0"/>
              <a:t>2020/7/9</a:t>
            </a:fld>
            <a:endParaRPr kumimoji="1" lang="ja-JP" altLang="en-US"/>
          </a:p>
        </p:txBody>
      </p:sp>
      <p:sp>
        <p:nvSpPr>
          <p:cNvPr id="1118" name="フッター プレースホルダー 3"/>
          <p:cNvSpPr>
            <a:spLocks noGrp="1"/>
          </p:cNvSpPr>
          <p:nvPr>
            <p:ph type="ftr" sz="quarter" idx="2"/>
          </p:nvPr>
        </p:nvSpPr>
        <p:spPr>
          <a:xfrm>
            <a:off x="1" y="9720824"/>
            <a:ext cx="3076977" cy="512142"/>
          </a:xfrm>
          <a:prstGeom prst="rect">
            <a:avLst/>
          </a:prstGeom>
        </p:spPr>
        <p:txBody>
          <a:bodyPr vert="horz" lIns="95463" tIns="47732" rIns="95463" bIns="47732" rtlCol="0" anchor="b"/>
          <a:lstStyle>
            <a:lvl1pPr algn="l">
              <a:defRPr sz="1300"/>
            </a:lvl1pPr>
          </a:lstStyle>
          <a:p>
            <a:endParaRPr kumimoji="1" lang="ja-JP" altLang="en-US"/>
          </a:p>
        </p:txBody>
      </p:sp>
      <p:sp>
        <p:nvSpPr>
          <p:cNvPr id="1119" name="スライド番号プレースホルダー 4"/>
          <p:cNvSpPr>
            <a:spLocks noGrp="1"/>
          </p:cNvSpPr>
          <p:nvPr>
            <p:ph type="sldNum" sz="quarter" idx="3"/>
          </p:nvPr>
        </p:nvSpPr>
        <p:spPr>
          <a:xfrm>
            <a:off x="4020650" y="9720824"/>
            <a:ext cx="3076976" cy="512142"/>
          </a:xfrm>
          <a:prstGeom prst="rect">
            <a:avLst/>
          </a:prstGeom>
        </p:spPr>
        <p:txBody>
          <a:bodyPr vert="horz" lIns="95463" tIns="47732" rIns="95463" bIns="47732" rtlCol="0" anchor="b"/>
          <a:lstStyle>
            <a:lvl1pPr algn="r">
              <a:defRPr sz="1300"/>
            </a:lvl1pPr>
          </a:lstStyle>
          <a:p>
            <a:fld id="{33B730E3-A964-495C-B972-ACFA9A0CE451}" type="slidenum">
              <a:rPr kumimoji="1" lang="ja-JP" altLang="en-US" smtClean="0"/>
              <a:t>‹#›</a:t>
            </a:fld>
            <a:endParaRPr kumimoji="1" lang="ja-JP" altLang="en-US"/>
          </a:p>
        </p:txBody>
      </p:sp>
    </p:spTree>
    <p:extLst>
      <p:ext uri="{BB962C8B-B14F-4D97-AF65-F5344CB8AC3E}">
        <p14:creationId xmlns:p14="http://schemas.microsoft.com/office/powerpoint/2010/main" val="173347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9" name="ヘッダー プレースホルダー 1"/>
          <p:cNvSpPr>
            <a:spLocks noGrp="1"/>
          </p:cNvSpPr>
          <p:nvPr>
            <p:ph type="hdr" sz="quarter"/>
          </p:nvPr>
        </p:nvSpPr>
        <p:spPr>
          <a:xfrm>
            <a:off x="0" y="0"/>
            <a:ext cx="3076364" cy="511731"/>
          </a:xfrm>
          <a:prstGeom prst="rect">
            <a:avLst/>
          </a:prstGeom>
        </p:spPr>
        <p:txBody>
          <a:bodyPr vert="horz" lIns="95463" tIns="47732" rIns="95463" bIns="47732" rtlCol="0"/>
          <a:lstStyle>
            <a:lvl1pPr algn="l">
              <a:defRPr sz="1300"/>
            </a:lvl1pPr>
          </a:lstStyle>
          <a:p>
            <a:endParaRPr kumimoji="1" lang="ja-JP" altLang="en-US"/>
          </a:p>
        </p:txBody>
      </p:sp>
      <p:sp>
        <p:nvSpPr>
          <p:cNvPr id="1110" name="日付プレースホルダー 2"/>
          <p:cNvSpPr>
            <a:spLocks noGrp="1"/>
          </p:cNvSpPr>
          <p:nvPr>
            <p:ph type="dt" idx="1"/>
          </p:nvPr>
        </p:nvSpPr>
        <p:spPr>
          <a:xfrm>
            <a:off x="4021294" y="0"/>
            <a:ext cx="3076364" cy="511731"/>
          </a:xfrm>
          <a:prstGeom prst="rect">
            <a:avLst/>
          </a:prstGeom>
        </p:spPr>
        <p:txBody>
          <a:bodyPr vert="horz" lIns="95463" tIns="47732" rIns="95463" bIns="47732" rtlCol="0"/>
          <a:lstStyle>
            <a:lvl1pPr algn="r">
              <a:defRPr sz="1300"/>
            </a:lvl1pPr>
          </a:lstStyle>
          <a:p>
            <a:fld id="{3D9736A4-5650-4C25-B3C7-A386562BC414}" type="datetimeFigureOut">
              <a:rPr kumimoji="1" lang="ja-JP" altLang="en-US" smtClean="0"/>
              <a:t>2020/7/9</a:t>
            </a:fld>
            <a:endParaRPr kumimoji="1" lang="ja-JP" altLang="en-US"/>
          </a:p>
        </p:txBody>
      </p:sp>
      <p:sp>
        <p:nvSpPr>
          <p:cNvPr id="1111" name="スライド イメージ プレースホルダー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5463" tIns="47732" rIns="95463" bIns="47732" rtlCol="0" anchor="ctr"/>
          <a:lstStyle/>
          <a:p>
            <a:endParaRPr lang="ja-JP" altLang="en-US"/>
          </a:p>
        </p:txBody>
      </p:sp>
      <p:sp>
        <p:nvSpPr>
          <p:cNvPr id="1112" name="ノート プレースホルダー 4"/>
          <p:cNvSpPr>
            <a:spLocks noGrp="1"/>
          </p:cNvSpPr>
          <p:nvPr>
            <p:ph type="body" sz="quarter" idx="3"/>
          </p:nvPr>
        </p:nvSpPr>
        <p:spPr>
          <a:xfrm>
            <a:off x="709931" y="4861442"/>
            <a:ext cx="5679440" cy="4605576"/>
          </a:xfrm>
          <a:prstGeom prst="rect">
            <a:avLst/>
          </a:prstGeom>
        </p:spPr>
        <p:txBody>
          <a:bodyPr vert="horz" lIns="95463" tIns="47732" rIns="95463" bIns="4773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13" name="フッター プレースホルダー 5"/>
          <p:cNvSpPr>
            <a:spLocks noGrp="1"/>
          </p:cNvSpPr>
          <p:nvPr>
            <p:ph type="ftr" sz="quarter" idx="4"/>
          </p:nvPr>
        </p:nvSpPr>
        <p:spPr>
          <a:xfrm>
            <a:off x="0" y="9721106"/>
            <a:ext cx="3076364" cy="511731"/>
          </a:xfrm>
          <a:prstGeom prst="rect">
            <a:avLst/>
          </a:prstGeom>
        </p:spPr>
        <p:txBody>
          <a:bodyPr vert="horz" lIns="95463" tIns="47732" rIns="95463" bIns="47732" rtlCol="0" anchor="b"/>
          <a:lstStyle>
            <a:lvl1pPr algn="l">
              <a:defRPr sz="1300"/>
            </a:lvl1pPr>
          </a:lstStyle>
          <a:p>
            <a:endParaRPr kumimoji="1" lang="ja-JP" altLang="en-US"/>
          </a:p>
        </p:txBody>
      </p:sp>
      <p:sp>
        <p:nvSpPr>
          <p:cNvPr id="1114" name="スライド番号プレースホルダー 6"/>
          <p:cNvSpPr>
            <a:spLocks noGrp="1"/>
          </p:cNvSpPr>
          <p:nvPr>
            <p:ph type="sldNum" sz="quarter" idx="5"/>
          </p:nvPr>
        </p:nvSpPr>
        <p:spPr>
          <a:xfrm>
            <a:off x="4021294" y="9721106"/>
            <a:ext cx="3076364" cy="511731"/>
          </a:xfrm>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a:t>
            </a:fld>
            <a:endParaRPr kumimoji="1" lang="ja-JP" altLang="en-US"/>
          </a:p>
        </p:txBody>
      </p:sp>
    </p:spTree>
    <p:extLst>
      <p:ext uri="{BB962C8B-B14F-4D97-AF65-F5344CB8AC3E}">
        <p14:creationId xmlns:p14="http://schemas.microsoft.com/office/powerpoint/2010/main" val="31093863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・札幌市では、家の中の転倒や転落事故で年間</a:t>
            </a:r>
            <a:r>
              <a:rPr lang="en-US" altLang="ja-JP" dirty="0" smtClean="0"/>
              <a:t>5,000</a:t>
            </a:r>
            <a:r>
              <a:rPr lang="ja-JP" altLang="en-US" dirty="0" smtClean="0"/>
              <a:t>人以上の高齢者が救急搬送されていますが、その大半が少しの注意で防ぐことが出来ます。</a:t>
            </a:r>
            <a:endParaRPr lang="en-US" altLang="ja-JP" dirty="0" smtClean="0"/>
          </a:p>
          <a:p>
            <a:r>
              <a:rPr lang="ja-JP" altLang="en-US" dirty="0" smtClean="0"/>
              <a:t>・事故の原因を知って、事前に対策しましょう。</a:t>
            </a:r>
            <a:endParaRPr dirty="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1</a:t>
            </a:fld>
            <a:endParaRPr kumimoji="1" lang="ja-JP" altLang="en-US"/>
          </a:p>
        </p:txBody>
      </p:sp>
    </p:spTree>
    <p:extLst>
      <p:ext uri="{BB962C8B-B14F-4D97-AF65-F5344CB8AC3E}">
        <p14:creationId xmlns:p14="http://schemas.microsoft.com/office/powerpoint/2010/main" val="1321399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・家の中で起きる救急事故の大半は転倒です。段差につまずく、廊下で滑るなど転倒原因はたくさんありますので、次のことに気をつけましょう。</a:t>
            </a:r>
          </a:p>
          <a:p>
            <a:r>
              <a:rPr lang="ja-JP" altLang="en-US" dirty="0" smtClean="0"/>
              <a:t>・段差を意識しましょう。</a:t>
            </a:r>
          </a:p>
          <a:p>
            <a:r>
              <a:rPr lang="ja-JP" altLang="en-US" dirty="0" smtClean="0"/>
              <a:t>・住み慣れた家の段差がどこにあるか、皆さん体で覚えているかもしれませんが、ふとした時にその段差でつまずき、転倒してしまうことがあります。</a:t>
            </a:r>
            <a:endParaRPr lang="en-US" altLang="ja-JP" dirty="0" smtClean="0"/>
          </a:p>
          <a:p>
            <a:r>
              <a:rPr lang="ja-JP" altLang="en-US" dirty="0" smtClean="0"/>
              <a:t>・段差がある場所は少し意識して歩きましょう。</a:t>
            </a:r>
          </a:p>
          <a:p>
            <a:r>
              <a:rPr lang="ja-JP" altLang="en-US" dirty="0" smtClean="0"/>
              <a:t>・整理整頓をしましょう。</a:t>
            </a:r>
          </a:p>
          <a:p>
            <a:r>
              <a:rPr lang="ja-JP" altLang="en-US" dirty="0" smtClean="0"/>
              <a:t>・部屋や廊下などの通り道に物を置くと、歩く動作の他に、物を「避ける」「またぐ」という動作を必要とし、転倒する原因を作り出してしまいます。</a:t>
            </a:r>
            <a:endParaRPr lang="en-US" altLang="ja-JP" dirty="0" smtClean="0"/>
          </a:p>
          <a:p>
            <a:r>
              <a:rPr lang="ja-JP" altLang="en-US" dirty="0" smtClean="0"/>
              <a:t>・部屋や廊下の整理整頓を心掛けましょう。</a:t>
            </a:r>
          </a:p>
          <a:p>
            <a:r>
              <a:rPr lang="ja-JP" altLang="en-US" dirty="0" smtClean="0"/>
              <a:t>・滑り止め対策をしましょう。</a:t>
            </a:r>
            <a:endParaRPr lang="en-US" altLang="ja-JP" dirty="0" smtClean="0"/>
          </a:p>
          <a:p>
            <a:r>
              <a:rPr lang="ja-JP" altLang="en-US" dirty="0" smtClean="0"/>
              <a:t>・どんなに注意して歩いていても、滑ってしまうことがあります。</a:t>
            </a:r>
            <a:endParaRPr lang="en-US" altLang="ja-JP" dirty="0" smtClean="0"/>
          </a:p>
          <a:p>
            <a:r>
              <a:rPr lang="ja-JP" altLang="en-US" dirty="0" smtClean="0"/>
              <a:t>・そうなる前に滑り止めを付けるなどして、対策しましょう。</a:t>
            </a:r>
            <a:endParaRPr dirty="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2</a:t>
            </a:fld>
            <a:endParaRPr kumimoji="1" lang="ja-JP" altLang="en-US"/>
          </a:p>
        </p:txBody>
      </p:sp>
    </p:spTree>
    <p:extLst>
      <p:ext uri="{BB962C8B-B14F-4D97-AF65-F5344CB8AC3E}">
        <p14:creationId xmlns:p14="http://schemas.microsoft.com/office/powerpoint/2010/main" val="989636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・階段、ベッド、脚立やイスから転落し、怪我をすることも多くありますので、次のことに気をつけましょう。</a:t>
            </a:r>
          </a:p>
          <a:p>
            <a:r>
              <a:rPr lang="ja-JP" altLang="en-US" dirty="0" smtClean="0"/>
              <a:t>・手すりや柵をつけましょう。</a:t>
            </a:r>
          </a:p>
          <a:p>
            <a:r>
              <a:rPr lang="ja-JP" altLang="en-US" dirty="0" smtClean="0"/>
              <a:t>・階段から滑って転落したり、ベッドから落ちるという事故が起きていますので、階段に手すりや滑り止め、ベッドに転落防止の柵をつけるなどして、転落を防止しましょう。</a:t>
            </a:r>
          </a:p>
          <a:p>
            <a:r>
              <a:rPr lang="ja-JP" altLang="en-US" dirty="0" smtClean="0"/>
              <a:t>・家族や友人に手伝ってもらいましょう。</a:t>
            </a:r>
          </a:p>
          <a:p>
            <a:r>
              <a:rPr lang="ja-JP" altLang="en-US" dirty="0" smtClean="0"/>
              <a:t>・足場が不安定な場所で、脚立やイスなどを使用して作業し、転落してしまうということがありますので、そのような作業をする場合は、家族や友人に頼んで支えてもらいましょう。</a:t>
            </a:r>
            <a:endParaRPr dirty="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3</a:t>
            </a:fld>
            <a:endParaRPr kumimoji="1" lang="ja-JP" altLang="en-US"/>
          </a:p>
        </p:txBody>
      </p:sp>
    </p:spTree>
    <p:extLst>
      <p:ext uri="{BB962C8B-B14F-4D97-AF65-F5344CB8AC3E}">
        <p14:creationId xmlns:p14="http://schemas.microsoft.com/office/powerpoint/2010/main" val="590402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・美味しそうなものを目の前にすると、すぐに食べたくなってしまいますよね。でも、慌てて食べると喉に詰まらせて窒息してしまうことも</a:t>
            </a:r>
            <a:r>
              <a:rPr lang="en-US" altLang="ja-JP" dirty="0" smtClean="0"/>
              <a:t>…</a:t>
            </a:r>
            <a:r>
              <a:rPr lang="ja-JP" altLang="en-US" dirty="0" err="1" smtClean="0"/>
              <a:t>。</a:t>
            </a:r>
            <a:r>
              <a:rPr lang="ja-JP" altLang="en-US" dirty="0" smtClean="0"/>
              <a:t>そうならないように次のことを心掛けてください。</a:t>
            </a:r>
          </a:p>
          <a:p>
            <a:r>
              <a:rPr lang="ja-JP" altLang="en-US" dirty="0" smtClean="0"/>
              <a:t>・ゆっくりよく噛んで食べましょう。</a:t>
            </a:r>
          </a:p>
          <a:p>
            <a:r>
              <a:rPr lang="ja-JP" altLang="en-US" dirty="0" smtClean="0"/>
              <a:t>・食事する上での基本ですが、健康面だけでなく、窒息事故を防ぐためにも重要なことです。また、細かく調理することも一つの方法です。</a:t>
            </a:r>
          </a:p>
          <a:p>
            <a:r>
              <a:rPr lang="ja-JP" altLang="en-US" dirty="0" smtClean="0"/>
              <a:t>・水分を取りながら食べましょう。</a:t>
            </a:r>
          </a:p>
          <a:p>
            <a:r>
              <a:rPr lang="ja-JP" altLang="en-US" dirty="0" smtClean="0"/>
              <a:t>・お茶などの水分を取りながら食事をすることにより、喉に詰まらせる危険が減ります。</a:t>
            </a:r>
          </a:p>
          <a:p>
            <a:r>
              <a:rPr lang="ja-JP" altLang="en-US" dirty="0" smtClean="0"/>
              <a:t>・慌てさせないように気を付けましょう。</a:t>
            </a:r>
            <a:endParaRPr lang="en-US" altLang="ja-JP" dirty="0" smtClean="0"/>
          </a:p>
          <a:p>
            <a:r>
              <a:rPr lang="ja-JP" altLang="en-US" dirty="0" smtClean="0"/>
              <a:t>・食事中に慌てたり、驚いたりすると喉に詰まらせる危険が増えますので、周りの人も十分気を付けましょう。</a:t>
            </a:r>
            <a:endParaRPr dirty="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4</a:t>
            </a:fld>
            <a:endParaRPr kumimoji="1" lang="ja-JP" altLang="en-US"/>
          </a:p>
        </p:txBody>
      </p:sp>
    </p:spTree>
    <p:extLst>
      <p:ext uri="{BB962C8B-B14F-4D97-AF65-F5344CB8AC3E}">
        <p14:creationId xmlns:p14="http://schemas.microsoft.com/office/powerpoint/2010/main" val="3982369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・家具、人、柱、ドア・・・家の中でもぶつかる事故は起きますので、次のことに気をつけましょう。</a:t>
            </a:r>
          </a:p>
          <a:p>
            <a:r>
              <a:rPr lang="ja-JP" altLang="en-US" dirty="0" smtClean="0"/>
              <a:t>・慌てないで行動しましょう。</a:t>
            </a:r>
            <a:endParaRPr lang="en-US" altLang="ja-JP" dirty="0" smtClean="0"/>
          </a:p>
          <a:p>
            <a:r>
              <a:rPr lang="ja-JP" altLang="en-US" dirty="0" smtClean="0"/>
              <a:t>・慌てて動くと、色々な物にぶつかってしまいます。慌てず、周りをよく見て行動しましょう。</a:t>
            </a:r>
            <a:endParaRPr lang="en-US" altLang="ja-JP" dirty="0" smtClean="0"/>
          </a:p>
          <a:p>
            <a:r>
              <a:rPr lang="ja-JP" altLang="en-US" dirty="0" smtClean="0"/>
              <a:t>・通路などに物を置かないようにしましょう。</a:t>
            </a:r>
            <a:endParaRPr lang="en-US" altLang="ja-JP" dirty="0" smtClean="0"/>
          </a:p>
          <a:p>
            <a:r>
              <a:rPr lang="ja-JP" altLang="en-US" dirty="0" smtClean="0"/>
              <a:t>・通路などに物を置くと、移動する時にぶつかってしまうだけでなく、転倒の原因を作り出してしまいますので、整理整頓を心掛けましょう。</a:t>
            </a:r>
            <a:endParaRPr lang="en-US" altLang="ja-JP" dirty="0" smtClean="0"/>
          </a:p>
          <a:p>
            <a:r>
              <a:rPr lang="ja-JP" altLang="en-US" dirty="0" smtClean="0"/>
              <a:t>・明るさを確保しましょう。</a:t>
            </a:r>
            <a:endParaRPr lang="en-US" altLang="ja-JP" dirty="0" smtClean="0"/>
          </a:p>
          <a:p>
            <a:r>
              <a:rPr lang="ja-JP" altLang="en-US" dirty="0" smtClean="0"/>
              <a:t>・暗いところだと、どこに何があるかわからなくなり、物などにぶつかる危険が増えてしまいますので、十分な明るさを確保しましょう。</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5</a:t>
            </a:fld>
            <a:endParaRPr kumimoji="1" lang="ja-JP" altLang="en-US"/>
          </a:p>
        </p:txBody>
      </p:sp>
    </p:spTree>
    <p:extLst>
      <p:ext uri="{BB962C8B-B14F-4D97-AF65-F5344CB8AC3E}">
        <p14:creationId xmlns:p14="http://schemas.microsoft.com/office/powerpoint/2010/main" val="77531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住み慣れた家だから大丈夫。」とか「家にいる時まで気を使いたくない。」と思われる方もいらっしゃるかもしれませんが、少しの注意を怠ったせいで、一生のケガを負うこともありますので、十分注意してください。</a:t>
            </a:r>
          </a:p>
          <a:p>
            <a:r>
              <a:rPr lang="ja-JP" altLang="en-US" dirty="0" smtClean="0"/>
              <a:t>・事故防止には本人の注意も大切ですが、ご家族などの協力も大変重要です。</a:t>
            </a:r>
            <a:endParaRPr lang="en-US" altLang="ja-JP" dirty="0" smtClean="0"/>
          </a:p>
          <a:p>
            <a:r>
              <a:rPr lang="ja-JP" altLang="en-US" dirty="0" smtClean="0"/>
              <a:t>・みんなで協力し、家の中での事故を無くしましょう。</a:t>
            </a:r>
          </a:p>
          <a:p>
            <a:endParaRPr dirty="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6</a:t>
            </a:fld>
            <a:endParaRPr kumimoji="1" lang="ja-JP" altLang="en-US"/>
          </a:p>
        </p:txBody>
      </p:sp>
    </p:spTree>
    <p:extLst>
      <p:ext uri="{BB962C8B-B14F-4D97-AF65-F5344CB8AC3E}">
        <p14:creationId xmlns:p14="http://schemas.microsoft.com/office/powerpoint/2010/main" val="1330392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1036" name="Title 8"/>
          <p:cNvSpPr>
            <a:spLocks noGrp="1"/>
          </p:cNvSpPr>
          <p:nvPr>
            <p:ph type="ctrTitle"/>
          </p:nvPr>
        </p:nvSpPr>
        <p:spPr>
          <a:xfrm>
            <a:off x="533400" y="1371600"/>
            <a:ext cx="7851648" cy="1828800"/>
          </a:xfrm>
          <a:prstGeom prst="rect">
            <a:avLst/>
          </a:prstGeom>
          <a:ln w="9525">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037" name="Subtitle 16"/>
          <p:cNvSpPr>
            <a:spLocks noGrp="1"/>
          </p:cNvSpPr>
          <p:nvPr>
            <p:ph type="subTitle" idx="1"/>
          </p:nvPr>
        </p:nvSpPr>
        <p:spPr>
          <a:xfrm>
            <a:off x="533400" y="3228536"/>
            <a:ext cx="7854696" cy="1752600"/>
          </a:xfrm>
          <a:prstGeom prst="rect">
            <a:avLst/>
          </a:prstGeo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1038" name="Date Placeholder 29"/>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39" name="Footer Placeholder 18"/>
          <p:cNvSpPr>
            <a:spLocks noGrp="1"/>
          </p:cNvSpPr>
          <p:nvPr>
            <p:ph type="ftr" sz="quarter" idx="11"/>
          </p:nvPr>
        </p:nvSpPr>
        <p:spPr>
          <a:prstGeom prst="rect">
            <a:avLst/>
          </a:prstGeom>
        </p:spPr>
        <p:txBody>
          <a:bodyPr/>
          <a:lstStyle/>
          <a:p>
            <a:endParaRPr kumimoji="1" lang="ja-JP" altLang="en-US"/>
          </a:p>
        </p:txBody>
      </p:sp>
      <p:sp>
        <p:nvSpPr>
          <p:cNvPr id="1040" name="Slide Number Placeholder 26"/>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97" name="Title 1"/>
          <p:cNvSpPr>
            <a:spLocks noGrp="1"/>
          </p:cNvSpPr>
          <p:nvPr>
            <p:ph type="title"/>
          </p:nvPr>
        </p:nvSpPr>
        <p:spPr>
          <a:prstGeom prst="rect">
            <a:avLst/>
          </a:prstGeom>
        </p:spPr>
        <p:txBody>
          <a:bodyPr/>
          <a:lstStyle/>
          <a:p>
            <a:r>
              <a:rPr kumimoji="0" lang="ja-JP" altLang="en-US" smtClean="0"/>
              <a:t>マスター タイトルの書式設定</a:t>
            </a:r>
            <a:endParaRPr kumimoji="0" lang="en-US"/>
          </a:p>
        </p:txBody>
      </p:sp>
      <p:sp>
        <p:nvSpPr>
          <p:cNvPr id="1098" name="Vertical Text Placeholder 2"/>
          <p:cNvSpPr>
            <a:spLocks noGrp="1"/>
          </p:cNvSpPr>
          <p:nvPr>
            <p:ph type="body" orient="vert" idx="1"/>
          </p:nvPr>
        </p:nvSpPr>
        <p:spPr>
          <a:prstGeom prst="rect">
            <a:avLst/>
          </a:prstGeo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99" name="Date Placeholder 3"/>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100" name="Footer Placeholder 4"/>
          <p:cNvSpPr>
            <a:spLocks noGrp="1"/>
          </p:cNvSpPr>
          <p:nvPr>
            <p:ph type="ftr" sz="quarter" idx="11"/>
          </p:nvPr>
        </p:nvSpPr>
        <p:spPr>
          <a:prstGeom prst="rect">
            <a:avLst/>
          </a:prstGeom>
        </p:spPr>
        <p:txBody>
          <a:bodyPr/>
          <a:lstStyle/>
          <a:p>
            <a:endParaRPr kumimoji="1" lang="ja-JP" altLang="en-US"/>
          </a:p>
        </p:txBody>
      </p:sp>
      <p:sp>
        <p:nvSpPr>
          <p:cNvPr id="1101" name="Slide Number Placeholder 5"/>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103" name="Vertical Title 1"/>
          <p:cNvSpPr>
            <a:spLocks noGrp="1"/>
          </p:cNvSpPr>
          <p:nvPr>
            <p:ph type="title" orient="vert"/>
          </p:nvPr>
        </p:nvSpPr>
        <p:spPr>
          <a:xfrm>
            <a:off x="6629400" y="914401"/>
            <a:ext cx="2057400" cy="5211763"/>
          </a:xfrm>
          <a:prstGeom prst="rect">
            <a:avLst/>
          </a:prstGeom>
        </p:spPr>
        <p:txBody>
          <a:bodyPr vert="eaVert"/>
          <a:lstStyle/>
          <a:p>
            <a:r>
              <a:rPr kumimoji="0" lang="ja-JP" altLang="en-US" smtClean="0"/>
              <a:t>マスター タイトルの書式設定</a:t>
            </a:r>
            <a:endParaRPr kumimoji="0" lang="en-US"/>
          </a:p>
        </p:txBody>
      </p:sp>
      <p:sp>
        <p:nvSpPr>
          <p:cNvPr id="1104" name="Vertical Text Placeholder 2"/>
          <p:cNvSpPr>
            <a:spLocks noGrp="1"/>
          </p:cNvSpPr>
          <p:nvPr>
            <p:ph type="body" orient="vert" idx="1"/>
          </p:nvPr>
        </p:nvSpPr>
        <p:spPr>
          <a:xfrm>
            <a:off x="457200" y="914401"/>
            <a:ext cx="6019800" cy="5211763"/>
          </a:xfrm>
          <a:prstGeom prst="rect">
            <a:avLst/>
          </a:prstGeo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05" name="Date Placeholder 3"/>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106" name="Footer Placeholder 4"/>
          <p:cNvSpPr>
            <a:spLocks noGrp="1"/>
          </p:cNvSpPr>
          <p:nvPr>
            <p:ph type="ftr" sz="quarter" idx="11"/>
          </p:nvPr>
        </p:nvSpPr>
        <p:spPr>
          <a:prstGeom prst="rect">
            <a:avLst/>
          </a:prstGeom>
        </p:spPr>
        <p:txBody>
          <a:bodyPr/>
          <a:lstStyle/>
          <a:p>
            <a:endParaRPr kumimoji="1" lang="ja-JP" altLang="en-US"/>
          </a:p>
        </p:txBody>
      </p:sp>
      <p:sp>
        <p:nvSpPr>
          <p:cNvPr id="1107" name="Slide Number Placeholder 5"/>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2" name="Title 1"/>
          <p:cNvSpPr>
            <a:spLocks noGrp="1"/>
          </p:cNvSpPr>
          <p:nvPr>
            <p:ph type="title"/>
          </p:nvPr>
        </p:nvSpPr>
        <p:spPr>
          <a:prstGeom prst="rect">
            <a:avLst/>
          </a:prstGeom>
        </p:spPr>
        <p:txBody>
          <a:bodyPr/>
          <a:lstStyle/>
          <a:p>
            <a:r>
              <a:rPr kumimoji="0" lang="ja-JP" altLang="en-US" smtClean="0"/>
              <a:t>マスター タイトルの書式設定</a:t>
            </a:r>
            <a:endParaRPr kumimoji="0" lang="en-US"/>
          </a:p>
        </p:txBody>
      </p:sp>
      <p:sp>
        <p:nvSpPr>
          <p:cNvPr id="1043" name="Content Placeholder 2"/>
          <p:cNvSpPr>
            <a:spLocks noGrp="1"/>
          </p:cNvSpPr>
          <p:nvPr>
            <p:ph idx="1"/>
          </p:nvPr>
        </p:nvSpPr>
        <p:spPr>
          <a:prstGeom prst="rect">
            <a:avLst/>
          </a:prstGeo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44" name="Date Placeholder 3"/>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45" name="Footer Placeholder 4"/>
          <p:cNvSpPr>
            <a:spLocks noGrp="1"/>
          </p:cNvSpPr>
          <p:nvPr>
            <p:ph type="ftr" sz="quarter" idx="11"/>
          </p:nvPr>
        </p:nvSpPr>
        <p:spPr>
          <a:prstGeom prst="rect">
            <a:avLst/>
          </a:prstGeom>
        </p:spPr>
        <p:txBody>
          <a:bodyPr/>
          <a:lstStyle/>
          <a:p>
            <a:endParaRPr kumimoji="1" lang="ja-JP" altLang="en-US"/>
          </a:p>
        </p:txBody>
      </p:sp>
      <p:sp>
        <p:nvSpPr>
          <p:cNvPr id="1046" name="Slide Number Placeholder 5"/>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1048" name="Title 1"/>
          <p:cNvSpPr>
            <a:spLocks noGrp="1"/>
          </p:cNvSpPr>
          <p:nvPr>
            <p:ph type="title"/>
          </p:nvPr>
        </p:nvSpPr>
        <p:spPr>
          <a:xfrm>
            <a:off x="530352" y="1316736"/>
            <a:ext cx="7772400" cy="1362456"/>
          </a:xfrm>
          <a:prstGeom prst="rect">
            <a:avLst/>
          </a:prstGeom>
          <a:ln w="9525">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049" name="Text Placeholder 2"/>
          <p:cNvSpPr>
            <a:spLocks noGrp="1"/>
          </p:cNvSpPr>
          <p:nvPr>
            <p:ph type="body" idx="1"/>
          </p:nvPr>
        </p:nvSpPr>
        <p:spPr>
          <a:xfrm>
            <a:off x="530352" y="2704664"/>
            <a:ext cx="7772400" cy="1509712"/>
          </a:xfrm>
          <a:prstGeom prst="rect">
            <a:avLst/>
          </a:prstGeo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1050" name="Date Placeholder 3"/>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51" name="Footer Placeholder 4"/>
          <p:cNvSpPr>
            <a:spLocks noGrp="1"/>
          </p:cNvSpPr>
          <p:nvPr>
            <p:ph type="ftr" sz="quarter" idx="11"/>
          </p:nvPr>
        </p:nvSpPr>
        <p:spPr>
          <a:prstGeom prst="rect">
            <a:avLst/>
          </a:prstGeom>
        </p:spPr>
        <p:txBody>
          <a:bodyPr/>
          <a:lstStyle/>
          <a:p>
            <a:endParaRPr kumimoji="1" lang="ja-JP" altLang="en-US"/>
          </a:p>
        </p:txBody>
      </p:sp>
      <p:sp>
        <p:nvSpPr>
          <p:cNvPr id="1052" name="Slide Number Placeholder 5"/>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4" name="Title 1"/>
          <p:cNvSpPr>
            <a:spLocks noGrp="1"/>
          </p:cNvSpPr>
          <p:nvPr>
            <p:ph type="title"/>
          </p:nvPr>
        </p:nvSpPr>
        <p:spPr>
          <a:xfrm>
            <a:off x="457200" y="704088"/>
            <a:ext cx="8229600" cy="1143000"/>
          </a:xfrm>
          <a:prstGeom prst="rect">
            <a:avLst/>
          </a:prstGeom>
        </p:spPr>
        <p:txBody>
          <a:bodyPr/>
          <a:lstStyle/>
          <a:p>
            <a:r>
              <a:rPr kumimoji="0" lang="ja-JP" altLang="en-US" smtClean="0"/>
              <a:t>マスター タイトルの書式設定</a:t>
            </a:r>
            <a:endParaRPr kumimoji="0" lang="en-US"/>
          </a:p>
        </p:txBody>
      </p:sp>
      <p:sp>
        <p:nvSpPr>
          <p:cNvPr id="1055" name="Content Placeholder 2"/>
          <p:cNvSpPr>
            <a:spLocks noGrp="1"/>
          </p:cNvSpPr>
          <p:nvPr>
            <p:ph sz="half" idx="1"/>
          </p:nvPr>
        </p:nvSpPr>
        <p:spPr>
          <a:xfrm>
            <a:off x="457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56" name="Content Placeholder 3"/>
          <p:cNvSpPr>
            <a:spLocks noGrp="1"/>
          </p:cNvSpPr>
          <p:nvPr>
            <p:ph sz="half" idx="2"/>
          </p:nvPr>
        </p:nvSpPr>
        <p:spPr>
          <a:xfrm>
            <a:off x="4648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57" name="Date Placeholder 4"/>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58" name="Footer Placeholder 5"/>
          <p:cNvSpPr>
            <a:spLocks noGrp="1"/>
          </p:cNvSpPr>
          <p:nvPr>
            <p:ph type="ftr" sz="quarter" idx="11"/>
          </p:nvPr>
        </p:nvSpPr>
        <p:spPr>
          <a:prstGeom prst="rect">
            <a:avLst/>
          </a:prstGeom>
        </p:spPr>
        <p:txBody>
          <a:bodyPr/>
          <a:lstStyle/>
          <a:p>
            <a:endParaRPr kumimoji="1" lang="ja-JP" altLang="en-US"/>
          </a:p>
        </p:txBody>
      </p:sp>
      <p:sp>
        <p:nvSpPr>
          <p:cNvPr id="1059" name="Slide Number Placeholder 6"/>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1" name="Title 1"/>
          <p:cNvSpPr>
            <a:spLocks noGrp="1"/>
          </p:cNvSpPr>
          <p:nvPr>
            <p:ph type="title"/>
          </p:nvPr>
        </p:nvSpPr>
        <p:spPr>
          <a:xfrm>
            <a:off x="457200" y="704088"/>
            <a:ext cx="8229600" cy="1143000"/>
          </a:xfrm>
          <a:prstGeom prst="rect">
            <a:avLst/>
          </a:prstGeom>
        </p:spPr>
        <p:txBody>
          <a:bodyPr tIns="45720" anchor="b"/>
          <a:lstStyle>
            <a:lvl1pPr>
              <a:defRPr/>
            </a:lvl1pPr>
          </a:lstStyle>
          <a:p>
            <a:r>
              <a:rPr kumimoji="0" lang="ja-JP" altLang="en-US" smtClean="0"/>
              <a:t>マスター タイトルの書式設定</a:t>
            </a:r>
            <a:endParaRPr kumimoji="0" lang="en-US"/>
          </a:p>
        </p:txBody>
      </p:sp>
      <p:sp>
        <p:nvSpPr>
          <p:cNvPr id="1062" name="Text Placeholder 2"/>
          <p:cNvSpPr>
            <a:spLocks noGrp="1"/>
          </p:cNvSpPr>
          <p:nvPr>
            <p:ph type="body" idx="1"/>
          </p:nvPr>
        </p:nvSpPr>
        <p:spPr>
          <a:xfrm>
            <a:off x="457200" y="1855248"/>
            <a:ext cx="4040188" cy="659352"/>
          </a:xfrm>
          <a:prstGeom prst="rect">
            <a:avLst/>
          </a:prstGeo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1063" name="Text Placeholder 3"/>
          <p:cNvSpPr>
            <a:spLocks noGrp="1"/>
          </p:cNvSpPr>
          <p:nvPr>
            <p:ph type="body" sz="half" idx="3"/>
          </p:nvPr>
        </p:nvSpPr>
        <p:spPr>
          <a:xfrm>
            <a:off x="4645025" y="1859757"/>
            <a:ext cx="4041775" cy="654843"/>
          </a:xfrm>
          <a:prstGeom prst="rect">
            <a:avLst/>
          </a:prstGeo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1064" name="Content Placeholder 4"/>
          <p:cNvSpPr>
            <a:spLocks noGrp="1"/>
          </p:cNvSpPr>
          <p:nvPr>
            <p:ph sz="quarter" idx="2"/>
          </p:nvPr>
        </p:nvSpPr>
        <p:spPr>
          <a:xfrm>
            <a:off x="457200" y="2514600"/>
            <a:ext cx="4040188"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65" name="Content Placeholder 5"/>
          <p:cNvSpPr>
            <a:spLocks noGrp="1"/>
          </p:cNvSpPr>
          <p:nvPr>
            <p:ph sz="quarter" idx="4"/>
          </p:nvPr>
        </p:nvSpPr>
        <p:spPr>
          <a:xfrm>
            <a:off x="4645025" y="2514600"/>
            <a:ext cx="4041775"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66" name="Date Placeholder 6"/>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67" name="Footer Placeholder 7"/>
          <p:cNvSpPr>
            <a:spLocks noGrp="1"/>
          </p:cNvSpPr>
          <p:nvPr>
            <p:ph type="ftr" sz="quarter" idx="11"/>
          </p:nvPr>
        </p:nvSpPr>
        <p:spPr>
          <a:prstGeom prst="rect">
            <a:avLst/>
          </a:prstGeom>
        </p:spPr>
        <p:txBody>
          <a:bodyPr/>
          <a:lstStyle/>
          <a:p>
            <a:endParaRPr kumimoji="1" lang="ja-JP" altLang="en-US"/>
          </a:p>
        </p:txBody>
      </p:sp>
      <p:sp>
        <p:nvSpPr>
          <p:cNvPr id="1068" name="Slide Number Placeholder 8"/>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0" name="Title 1"/>
          <p:cNvSpPr>
            <a:spLocks noGrp="1"/>
          </p:cNvSpPr>
          <p:nvPr>
            <p:ph type="title"/>
          </p:nvPr>
        </p:nvSpPr>
        <p:spPr>
          <a:xfrm>
            <a:off x="457200" y="704088"/>
            <a:ext cx="8305800" cy="1143000"/>
          </a:xfrm>
          <a:prstGeom prst="rect">
            <a:avLst/>
          </a:prstGeo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1071" name="Date Placeholder 2"/>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72" name="Footer Placeholder 3"/>
          <p:cNvSpPr>
            <a:spLocks noGrp="1"/>
          </p:cNvSpPr>
          <p:nvPr>
            <p:ph type="ftr" sz="quarter" idx="11"/>
          </p:nvPr>
        </p:nvSpPr>
        <p:spPr>
          <a:prstGeom prst="rect">
            <a:avLst/>
          </a:prstGeom>
        </p:spPr>
        <p:txBody>
          <a:bodyPr/>
          <a:lstStyle/>
          <a:p>
            <a:endParaRPr kumimoji="1" lang="ja-JP" altLang="en-US"/>
          </a:p>
        </p:txBody>
      </p:sp>
      <p:sp>
        <p:nvSpPr>
          <p:cNvPr id="1073" name="Slide Number Placeholder 4"/>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5" name="Date Placeholder 1"/>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76" name="Footer Placeholder 2"/>
          <p:cNvSpPr>
            <a:spLocks noGrp="1"/>
          </p:cNvSpPr>
          <p:nvPr>
            <p:ph type="ftr" sz="quarter" idx="11"/>
          </p:nvPr>
        </p:nvSpPr>
        <p:spPr>
          <a:prstGeom prst="rect">
            <a:avLst/>
          </a:prstGeom>
        </p:spPr>
        <p:txBody>
          <a:bodyPr/>
          <a:lstStyle/>
          <a:p>
            <a:endParaRPr kumimoji="1" lang="ja-JP" altLang="en-US"/>
          </a:p>
        </p:txBody>
      </p:sp>
      <p:sp>
        <p:nvSpPr>
          <p:cNvPr id="1077" name="Slide Number Placeholder 3"/>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9" name="Title 1"/>
          <p:cNvSpPr>
            <a:spLocks noGrp="1"/>
          </p:cNvSpPr>
          <p:nvPr>
            <p:ph type="title"/>
          </p:nvPr>
        </p:nvSpPr>
        <p:spPr>
          <a:xfrm>
            <a:off x="685800" y="514352"/>
            <a:ext cx="2743200" cy="1162050"/>
          </a:xfrm>
          <a:prstGeom prst="rect">
            <a:avLst/>
          </a:prstGeo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1080" name="Text Placeholder 2"/>
          <p:cNvSpPr>
            <a:spLocks noGrp="1"/>
          </p:cNvSpPr>
          <p:nvPr>
            <p:ph type="body" idx="2"/>
          </p:nvPr>
        </p:nvSpPr>
        <p:spPr>
          <a:xfrm>
            <a:off x="685800" y="1676400"/>
            <a:ext cx="2743200" cy="4572000"/>
          </a:xfrm>
          <a:prstGeom prst="rect">
            <a:avLst/>
          </a:prstGeo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1081" name="Content Placeholder 3"/>
          <p:cNvSpPr>
            <a:spLocks noGrp="1"/>
          </p:cNvSpPr>
          <p:nvPr>
            <p:ph sz="half" idx="1"/>
          </p:nvPr>
        </p:nvSpPr>
        <p:spPr>
          <a:xfrm>
            <a:off x="3575050" y="1676400"/>
            <a:ext cx="5111750" cy="4572000"/>
          </a:xfrm>
          <a:prstGeom prst="rect">
            <a:avLst/>
          </a:prstGeo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82" name="Date Placeholder 4"/>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83" name="Footer Placeholder 5"/>
          <p:cNvSpPr>
            <a:spLocks noGrp="1"/>
          </p:cNvSpPr>
          <p:nvPr>
            <p:ph type="ftr" sz="quarter" idx="11"/>
          </p:nvPr>
        </p:nvSpPr>
        <p:spPr>
          <a:prstGeom prst="rect">
            <a:avLst/>
          </a:prstGeom>
        </p:spPr>
        <p:txBody>
          <a:bodyPr/>
          <a:lstStyle/>
          <a:p>
            <a:endParaRPr kumimoji="1" lang="ja-JP" altLang="en-US"/>
          </a:p>
        </p:txBody>
      </p:sp>
      <p:sp>
        <p:nvSpPr>
          <p:cNvPr id="1084" name="Slide Number Placeholder 6"/>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086"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87"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88" name="Title 1"/>
          <p:cNvSpPr>
            <a:spLocks noGrp="1"/>
          </p:cNvSpPr>
          <p:nvPr>
            <p:ph type="title"/>
          </p:nvPr>
        </p:nvSpPr>
        <p:spPr>
          <a:xfrm>
            <a:off x="609600" y="1176996"/>
            <a:ext cx="2212848" cy="1582621"/>
          </a:xfrm>
          <a:prstGeom prst="rect">
            <a:avLst/>
          </a:prstGeo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1089" name="Text Placeholder 3"/>
          <p:cNvSpPr>
            <a:spLocks noGrp="1"/>
          </p:cNvSpPr>
          <p:nvPr>
            <p:ph type="body" sz="half" idx="2"/>
          </p:nvPr>
        </p:nvSpPr>
        <p:spPr>
          <a:xfrm>
            <a:off x="609600" y="2828785"/>
            <a:ext cx="2209800" cy="2179320"/>
          </a:xfrm>
          <a:prstGeom prst="rect">
            <a:avLst/>
          </a:prstGeo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90" name="Date Placeholder 4"/>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91" name="Footer Placeholder 5"/>
          <p:cNvSpPr>
            <a:spLocks noGrp="1"/>
          </p:cNvSpPr>
          <p:nvPr>
            <p:ph type="ftr" sz="quarter" idx="11"/>
          </p:nvPr>
        </p:nvSpPr>
        <p:spPr>
          <a:prstGeom prst="rect">
            <a:avLst/>
          </a:prstGeom>
        </p:spPr>
        <p:txBody>
          <a:bodyPr/>
          <a:lstStyle/>
          <a:p>
            <a:endParaRPr kumimoji="1" lang="ja-JP" altLang="en-US"/>
          </a:p>
        </p:txBody>
      </p:sp>
      <p:sp>
        <p:nvSpPr>
          <p:cNvPr id="1092" name="Slide Number Placeholder 6"/>
          <p:cNvSpPr>
            <a:spLocks noGrp="1"/>
          </p:cNvSpPr>
          <p:nvPr>
            <p:ph type="sldNum" sz="quarter" idx="12"/>
          </p:nvPr>
        </p:nvSpPr>
        <p:spPr>
          <a:xfrm>
            <a:off x="8077200" y="6356350"/>
            <a:ext cx="609600" cy="365125"/>
          </a:xfrm>
          <a:prstGeom prst="rect">
            <a:avLst/>
          </a:prstGeom>
        </p:spPr>
        <p:txBody>
          <a:bodyPr/>
          <a:lstStyle/>
          <a:p>
            <a:fld id="{B84BF67C-6FE9-4FDD-BE44-268345425DAF}" type="slidenum">
              <a:rPr kumimoji="1" lang="ja-JP" altLang="en-US" smtClean="0"/>
              <a:t>‹#›</a:t>
            </a:fld>
            <a:endParaRPr kumimoji="1" lang="ja-JP" altLang="en-US"/>
          </a:p>
        </p:txBody>
      </p:sp>
      <p:sp>
        <p:nvSpPr>
          <p:cNvPr id="109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94" name="Freeform 9"/>
          <p:cNvSpPr/>
          <p:nvPr/>
        </p:nvSpPr>
        <p:spPr>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95" name="Freeform 10"/>
          <p:cNvSpPr/>
          <p:nvPr/>
        </p:nvSpPr>
        <p:spPr>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5" name="Freeform 6"/>
          <p:cNvSpPr/>
          <p:nvPr/>
        </p:nvSpPr>
        <p:spPr>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26" name="Freeform 7"/>
          <p:cNvSpPr/>
          <p:nvPr/>
        </p:nvSpPr>
        <p:spPr>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27"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1028"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29"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4E8D65-294A-49C0-BE4A-808C2572D0F2}" type="datetimeFigureOut">
              <a:rPr kumimoji="1" lang="ja-JP" altLang="en-US" smtClean="0"/>
              <a:t>2020/7/9</a:t>
            </a:fld>
            <a:endParaRPr kumimoji="1" lang="ja-JP" altLang="en-US"/>
          </a:p>
        </p:txBody>
      </p:sp>
      <p:sp>
        <p:nvSpPr>
          <p:cNvPr id="1030"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031"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4BF67C-6FE9-4FDD-BE44-268345425DAF}" type="slidenum">
              <a:rPr kumimoji="1" lang="ja-JP" altLang="en-US" smtClean="0"/>
              <a:t>‹#›</a:t>
            </a:fld>
            <a:endParaRPr kumimoji="1" lang="ja-JP" altLang="en-US"/>
          </a:p>
        </p:txBody>
      </p:sp>
      <p:grpSp>
        <p:nvGrpSpPr>
          <p:cNvPr id="1032" name="Group 1"/>
          <p:cNvGrpSpPr/>
          <p:nvPr/>
        </p:nvGrpSpPr>
        <p:grpSpPr>
          <a:xfrm>
            <a:off x="-19017" y="202408"/>
            <a:ext cx="9180548" cy="649224"/>
            <a:chOff x="-19045" y="216550"/>
            <a:chExt cx="9180548" cy="649224"/>
          </a:xfrm>
        </p:grpSpPr>
        <p:sp>
          <p:nvSpPr>
            <p:cNvPr id="1033" name="Freeform 11"/>
            <p:cNvSpPr/>
            <p:nvPr/>
          </p:nvSpPr>
          <p:spPr>
            <a:xfrm rot="21435688">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34" name="Freeform 12"/>
            <p:cNvSpPr/>
            <p:nvPr/>
          </p:nvSpPr>
          <p:spPr>
            <a:xfrm rot="21435688">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 name="角丸四角形 5"/>
          <p:cNvSpPr/>
          <p:nvPr/>
        </p:nvSpPr>
        <p:spPr>
          <a:xfrm>
            <a:off x="413166" y="2043777"/>
            <a:ext cx="8352928" cy="4586425"/>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7" name="正方形/長方形 6"/>
          <p:cNvSpPr/>
          <p:nvPr/>
        </p:nvSpPr>
        <p:spPr>
          <a:xfrm>
            <a:off x="735012" y="2424577"/>
            <a:ext cx="7709236" cy="1693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札幌では、屋内の事故で年間</a:t>
            </a:r>
            <a:r>
              <a:rPr lang="en-US" altLang="ja-JP" sz="3800" spc="-90" dirty="0" smtClean="0">
                <a:solidFill>
                  <a:prstClr val="black"/>
                </a:solidFill>
                <a:latin typeface="HGP創英角ｺﾞｼｯｸUB" pitchFamily="50" charset="-128"/>
                <a:ea typeface="HGP創英角ｺﾞｼｯｸUB" pitchFamily="50" charset="-128"/>
              </a:rPr>
              <a:t>5,000</a:t>
            </a:r>
            <a:r>
              <a:rPr lang="ja-JP" altLang="en-US" sz="3800" spc="-90" dirty="0">
                <a:solidFill>
                  <a:prstClr val="black"/>
                </a:solidFill>
                <a:latin typeface="HGP創英角ｺﾞｼｯｸUB" pitchFamily="50" charset="-128"/>
                <a:ea typeface="HGP創英角ｺﾞｼｯｸUB" pitchFamily="50" charset="-128"/>
              </a:rPr>
              <a:t>人以上の</a:t>
            </a:r>
            <a:r>
              <a:rPr lang="ja-JP" altLang="en-US" sz="3800" spc="-90" dirty="0" smtClean="0">
                <a:solidFill>
                  <a:prstClr val="black"/>
                </a:solidFill>
                <a:latin typeface="HGP創英角ｺﾞｼｯｸUB" pitchFamily="50" charset="-128"/>
                <a:ea typeface="HGP創英角ｺﾞｼｯｸUB" pitchFamily="50" charset="-128"/>
              </a:rPr>
              <a:t>高齢者が救急搬送されています。</a:t>
            </a:r>
            <a:endParaRPr kumimoji="1" lang="ja-JP" altLang="en-US" dirty="0"/>
          </a:p>
        </p:txBody>
      </p:sp>
      <p:sp>
        <p:nvSpPr>
          <p:cNvPr id="3" name="円/楕円 2"/>
          <p:cNvSpPr/>
          <p:nvPr/>
        </p:nvSpPr>
        <p:spPr>
          <a:xfrm rot="20396468">
            <a:off x="102933" y="129353"/>
            <a:ext cx="2416273" cy="102755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100" dirty="0">
                <a:solidFill>
                  <a:schemeClr val="tx1"/>
                </a:solidFill>
                <a:latin typeface="HGP創英角ｺﾞｼｯｸUB" panose="020B0900000000000000" pitchFamily="50" charset="-128"/>
                <a:ea typeface="HGP創英角ｺﾞｼｯｸUB" panose="020B0900000000000000" pitchFamily="50" charset="-128"/>
              </a:rPr>
              <a:t>家</a:t>
            </a:r>
            <a:r>
              <a:rPr lang="ja-JP" altLang="en-US" sz="3100" dirty="0" smtClean="0">
                <a:solidFill>
                  <a:schemeClr val="tx1"/>
                </a:solidFill>
                <a:latin typeface="HGP創英角ｺﾞｼｯｸUB" panose="020B0900000000000000" pitchFamily="50" charset="-128"/>
                <a:ea typeface="HGP創英角ｺﾞｼｯｸUB" panose="020B0900000000000000" pitchFamily="50" charset="-128"/>
              </a:rPr>
              <a:t>の</a:t>
            </a:r>
            <a:r>
              <a:rPr lang="ja-JP" altLang="en-US" sz="3100" dirty="0">
                <a:solidFill>
                  <a:schemeClr val="tx1"/>
                </a:solidFill>
                <a:latin typeface="HGP創英角ｺﾞｼｯｸUB" panose="020B0900000000000000" pitchFamily="50" charset="-128"/>
                <a:ea typeface="HGP創英角ｺﾞｼｯｸUB" panose="020B0900000000000000" pitchFamily="50" charset="-128"/>
              </a:rPr>
              <a:t>中</a:t>
            </a:r>
            <a:r>
              <a:rPr lang="ja-JP" altLang="en-US" sz="3100" dirty="0" smtClean="0">
                <a:solidFill>
                  <a:schemeClr val="tx1"/>
                </a:solidFill>
                <a:latin typeface="HGP創英角ｺﾞｼｯｸUB" panose="020B0900000000000000" pitchFamily="50" charset="-128"/>
                <a:ea typeface="HGP創英角ｺﾞｼｯｸUB" panose="020B0900000000000000" pitchFamily="50" charset="-128"/>
              </a:rPr>
              <a:t>の</a:t>
            </a:r>
            <a:endParaRPr kumimoji="1" lang="ja-JP" altLang="en-US" sz="31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149" name="テキスト ボックス 8"/>
          <p:cNvSpPr txBox="1"/>
          <p:nvPr/>
        </p:nvSpPr>
        <p:spPr>
          <a:xfrm>
            <a:off x="645055" y="936278"/>
            <a:ext cx="8356776" cy="861774"/>
          </a:xfrm>
          <a:prstGeom prst="rect">
            <a:avLst/>
          </a:prstGeom>
          <a:noFill/>
        </p:spPr>
        <p:txBody>
          <a:bodyPr wrap="none" rtlCol="0">
            <a:spAutoFit/>
          </a:bodyPr>
          <a:lstStyle/>
          <a:p>
            <a:pPr algn="r"/>
            <a:r>
              <a:rPr kumimoji="1" lang="ja-JP" altLang="en-US" sz="5000" dirty="0" smtClean="0">
                <a:latin typeface="HGP創英角ｺﾞｼｯｸUB" pitchFamily="50" charset="-128"/>
                <a:ea typeface="HGP創英角ｺﾞｼｯｸUB" pitchFamily="50" charset="-128"/>
              </a:rPr>
              <a:t>危険な場所、知っていますか？</a:t>
            </a:r>
            <a:endParaRPr kumimoji="1" lang="ja-JP" altLang="en-US" sz="5000" dirty="0">
              <a:latin typeface="HGP創英角ｺﾞｼｯｸUB" pitchFamily="50" charset="-128"/>
              <a:ea typeface="HGP創英角ｺﾞｼｯｸUB" pitchFamily="50" charset="-128"/>
            </a:endParaRPr>
          </a:p>
        </p:txBody>
      </p:sp>
      <p:sp>
        <p:nvSpPr>
          <p:cNvPr id="12" name="正方形/長方形 11"/>
          <p:cNvSpPr/>
          <p:nvPr/>
        </p:nvSpPr>
        <p:spPr>
          <a:xfrm>
            <a:off x="735012" y="3948395"/>
            <a:ext cx="7709236" cy="1559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事故の原因を知って、事前に対策しましょう！</a:t>
            </a:r>
            <a:endParaRPr kumimoji="1" lang="ja-JP" altLang="en-US" dirty="0"/>
          </a:p>
        </p:txBody>
      </p:sp>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9767" y="5062261"/>
            <a:ext cx="1019725" cy="1508344"/>
          </a:xfrm>
          <a:prstGeom prst="rect">
            <a:avLst/>
          </a:prstGeom>
        </p:spPr>
      </p:pic>
      <p:pic>
        <p:nvPicPr>
          <p:cNvPr id="14" name="図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42591" y="5120282"/>
            <a:ext cx="941433" cy="1464451"/>
          </a:xfrm>
          <a:prstGeom prst="rect">
            <a:avLst/>
          </a:prstGeom>
        </p:spPr>
      </p:pic>
    </p:spTree>
    <p:extLst>
      <p:ext uri="{BB962C8B-B14F-4D97-AF65-F5344CB8AC3E}">
        <p14:creationId xmlns:p14="http://schemas.microsoft.com/office/powerpoint/2010/main" val="96813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49"/>
                                        </p:tgtEl>
                                        <p:attrNameLst>
                                          <p:attrName>style.visibility</p:attrName>
                                        </p:attrNameLst>
                                      </p:cBhvr>
                                      <p:to>
                                        <p:strVal val="visible"/>
                                      </p:to>
                                    </p:set>
                                    <p:animEffect transition="in" filter="fade">
                                      <p:cBhvr>
                                        <p:cTn id="12" dur="1000"/>
                                        <p:tgtEl>
                                          <p:spTgt spid="1149"/>
                                        </p:tgtEl>
                                      </p:cBhvr>
                                    </p:animEffect>
                                    <p:anim calcmode="lin" valueType="num">
                                      <p:cBhvr>
                                        <p:cTn id="13" dur="1000" fill="hold"/>
                                        <p:tgtEl>
                                          <p:spTgt spid="1149"/>
                                        </p:tgtEl>
                                        <p:attrNameLst>
                                          <p:attrName>ppt_x</p:attrName>
                                        </p:attrNameLst>
                                      </p:cBhvr>
                                      <p:tavLst>
                                        <p:tav tm="0">
                                          <p:val>
                                            <p:strVal val="#ppt_x"/>
                                          </p:val>
                                        </p:tav>
                                        <p:tav tm="100000">
                                          <p:val>
                                            <p:strVal val="#ppt_x"/>
                                          </p:val>
                                        </p:tav>
                                      </p:tavLst>
                                    </p:anim>
                                    <p:anim calcmode="lin" valueType="num">
                                      <p:cBhvr>
                                        <p:cTn id="14" dur="1000" fill="hold"/>
                                        <p:tgtEl>
                                          <p:spTgt spid="114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48"/>
                                        </p:tgtEl>
                                        <p:attrNameLst>
                                          <p:attrName>style.visibility</p:attrName>
                                        </p:attrNameLst>
                                      </p:cBhvr>
                                      <p:to>
                                        <p:strVal val="visible"/>
                                      </p:to>
                                    </p:set>
                                    <p:animEffect transition="in" filter="fade">
                                      <p:cBhvr>
                                        <p:cTn id="19" dur="1000"/>
                                        <p:tgtEl>
                                          <p:spTgt spid="114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35" presetClass="path" presetSubtype="0" accel="50000" decel="50000" fill="hold" nodeType="clickEffect">
                                  <p:stCondLst>
                                    <p:cond delay="0"/>
                                  </p:stCondLst>
                                  <p:childTnLst>
                                    <p:animMotion origin="layout" path="M -2.77778E-7 -7.40741E-7 L -0.56736 -0.00324 " pathEditMode="relative" rAng="0" ptsTypes="AA">
                                      <p:cBhvr>
                                        <p:cTn id="33" dur="2000" fill="hold"/>
                                        <p:tgtEl>
                                          <p:spTgt spid="14"/>
                                        </p:tgtEl>
                                        <p:attrNameLst>
                                          <p:attrName>ppt_x</p:attrName>
                                          <p:attrName>ppt_y</p:attrName>
                                        </p:attrNameLst>
                                      </p:cBhvr>
                                      <p:rCtr x="-28368" y="-162"/>
                                    </p:animMotion>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nodeType="clickEffect">
                                  <p:stCondLst>
                                    <p:cond delay="0"/>
                                  </p:stCondLst>
                                  <p:childTnLst>
                                    <p:set>
                                      <p:cBhvr>
                                        <p:cTn id="37" dur="1" fill="hold">
                                          <p:stCondLst>
                                            <p:cond delay="0"/>
                                          </p:stCondLst>
                                        </p:cTn>
                                        <p:tgtEl>
                                          <p:spTgt spid="14"/>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8" grpId="0" animBg="1"/>
      <p:bldP spid="7" grpId="0"/>
      <p:bldP spid="3" grpId="0" animBg="1"/>
      <p:bldP spid="1149"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 name="テキスト ボックス 8"/>
          <p:cNvSpPr txBox="1"/>
          <p:nvPr/>
        </p:nvSpPr>
        <p:spPr>
          <a:xfrm>
            <a:off x="93519" y="6355"/>
            <a:ext cx="8854718" cy="784830"/>
          </a:xfrm>
          <a:prstGeom prst="rect">
            <a:avLst/>
          </a:prstGeom>
          <a:noFill/>
        </p:spPr>
        <p:txBody>
          <a:bodyPr wrap="square" rtlCol="0">
            <a:spAutoFit/>
          </a:bodyPr>
          <a:lstStyle/>
          <a:p>
            <a:pPr algn="ctr"/>
            <a:r>
              <a:rPr lang="ja-JP" altLang="en-US" sz="4500" dirty="0" smtClean="0">
                <a:latin typeface="HGP創英角ｺﾞｼｯｸUB" pitchFamily="50" charset="-128"/>
                <a:ea typeface="HGP創英角ｺﾞｼｯｸUB" pitchFamily="50" charset="-128"/>
              </a:rPr>
              <a:t>家の中での事故①</a:t>
            </a:r>
            <a:endParaRPr kumimoji="1" lang="ja-JP" altLang="en-US" sz="4500" dirty="0">
              <a:latin typeface="HGP創英角ｺﾞｼｯｸUB" pitchFamily="50" charset="-128"/>
              <a:ea typeface="HGP創英角ｺﾞｼｯｸUB" pitchFamily="50" charset="-128"/>
            </a:endParaRPr>
          </a:p>
        </p:txBody>
      </p:sp>
      <p:pic>
        <p:nvPicPr>
          <p:cNvPr id="2" name="図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785385" y="777165"/>
            <a:ext cx="7803493" cy="6028579"/>
          </a:xfrm>
          <a:prstGeom prst="rect">
            <a:avLst/>
          </a:prstGeom>
        </p:spPr>
      </p:pic>
      <p:sp>
        <p:nvSpPr>
          <p:cNvPr id="16" name="角丸四角形 15"/>
          <p:cNvSpPr/>
          <p:nvPr/>
        </p:nvSpPr>
        <p:spPr>
          <a:xfrm>
            <a:off x="182700" y="777165"/>
            <a:ext cx="4821100" cy="830598"/>
          </a:xfrm>
          <a:prstGeom prst="roundRect">
            <a:avLst>
              <a:gd name="adj" fmla="val 50000"/>
            </a:avLst>
          </a:prstGeom>
          <a:solidFill>
            <a:srgbClr val="EA5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spc="-150" dirty="0" smtClean="0">
                <a:latin typeface="HGP創英角ｺﾞｼｯｸUB" panose="020B0900000000000000" pitchFamily="50" charset="-128"/>
                <a:ea typeface="HGP創英角ｺﾞｼｯｸUB" panose="020B0900000000000000" pitchFamily="50" charset="-128"/>
              </a:rPr>
              <a:t>段差、玄関、廊下などでの</a:t>
            </a:r>
            <a:endParaRPr kumimoji="1" lang="ja-JP" altLang="en-US" sz="3000" spc="-150" dirty="0">
              <a:latin typeface="HGP創英角ｺﾞｼｯｸUB" panose="020B0900000000000000" pitchFamily="50" charset="-128"/>
              <a:ea typeface="HGP創英角ｺﾞｼｯｸUB" panose="020B0900000000000000" pitchFamily="50" charset="-128"/>
            </a:endParaRPr>
          </a:p>
        </p:txBody>
      </p:sp>
      <p:grpSp>
        <p:nvGrpSpPr>
          <p:cNvPr id="4" name="グループ化 3"/>
          <p:cNvGrpSpPr/>
          <p:nvPr/>
        </p:nvGrpSpPr>
        <p:grpSpPr>
          <a:xfrm>
            <a:off x="4520878" y="1197875"/>
            <a:ext cx="4388575" cy="2303779"/>
            <a:chOff x="2416679" y="2638425"/>
            <a:chExt cx="4388575" cy="2303779"/>
          </a:xfrm>
        </p:grpSpPr>
        <p:sp>
          <p:nvSpPr>
            <p:cNvPr id="3" name="爆発 1 2"/>
            <p:cNvSpPr/>
            <p:nvPr/>
          </p:nvSpPr>
          <p:spPr>
            <a:xfrm>
              <a:off x="2416679" y="2638425"/>
              <a:ext cx="4388575" cy="2303779"/>
            </a:xfrm>
            <a:prstGeom prst="irregularSeal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407424" y="3156432"/>
              <a:ext cx="2507844" cy="1015663"/>
            </a:xfrm>
            <a:prstGeom prst="rect">
              <a:avLst/>
            </a:prstGeom>
            <a:noFill/>
          </p:spPr>
          <p:txBody>
            <a:bodyPr wrap="square" rtlCol="0">
              <a:spAutoFit/>
            </a:bodyPr>
            <a:lstStyle/>
            <a:p>
              <a:r>
                <a:rPr lang="ja-JP" altLang="en-US" sz="6000" b="1" spc="300" dirty="0" smtClean="0">
                  <a:solidFill>
                    <a:srgbClr val="FF0000"/>
                  </a:solidFill>
                  <a:latin typeface="HGP創英角ｺﾞｼｯｸUB" panose="020B0900000000000000" pitchFamily="50" charset="-128"/>
                  <a:ea typeface="HGP創英角ｺﾞｼｯｸUB" panose="020B0900000000000000" pitchFamily="50" charset="-128"/>
                </a:rPr>
                <a:t>転　倒</a:t>
              </a:r>
              <a:endParaRPr kumimoji="1" lang="ja-JP" altLang="en-US" sz="6000" b="1" spc="3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8" name="テキスト ボックス 17"/>
          <p:cNvSpPr txBox="1"/>
          <p:nvPr/>
        </p:nvSpPr>
        <p:spPr>
          <a:xfrm>
            <a:off x="1706544" y="5344140"/>
            <a:ext cx="5961174" cy="1231106"/>
          </a:xfrm>
          <a:prstGeom prst="rect">
            <a:avLst/>
          </a:prstGeom>
          <a:solidFill>
            <a:schemeClr val="bg1"/>
          </a:solidFill>
        </p:spPr>
        <p:txBody>
          <a:bodyPr wrap="square" lIns="0" tIns="0" rIns="0" bIns="0" rtlCol="0">
            <a:spAutoFit/>
          </a:bodyPr>
          <a:lstStyle/>
          <a:p>
            <a:pPr>
              <a:lnSpc>
                <a:spcPts val="3200"/>
              </a:lnSpc>
            </a:pPr>
            <a:r>
              <a:rPr lang="ja-JP" altLang="en-US" sz="2000" dirty="0" smtClean="0">
                <a:latin typeface="HGP創英角ｺﾞｼｯｸUB" panose="020B0900000000000000" pitchFamily="50" charset="-128"/>
                <a:ea typeface="HGP創英角ｺﾞｼｯｸUB" panose="020B0900000000000000" pitchFamily="50" charset="-128"/>
              </a:rPr>
              <a:t>■段差</a:t>
            </a:r>
            <a:r>
              <a:rPr lang="ja-JP" altLang="en-US" sz="2000" dirty="0">
                <a:latin typeface="HGP創英角ｺﾞｼｯｸUB" panose="020B0900000000000000" pitchFamily="50" charset="-128"/>
                <a:ea typeface="HGP創英角ｺﾞｼｯｸUB" panose="020B0900000000000000" pitchFamily="50" charset="-128"/>
              </a:rPr>
              <a:t>につまずかないよう気をつけましょう</a:t>
            </a:r>
          </a:p>
          <a:p>
            <a:pPr>
              <a:lnSpc>
                <a:spcPts val="3200"/>
              </a:lnSpc>
            </a:pPr>
            <a:r>
              <a:rPr lang="ja-JP" altLang="en-US" sz="2000" dirty="0" smtClean="0">
                <a:latin typeface="HGP創英角ｺﾞｼｯｸUB" panose="020B0900000000000000" pitchFamily="50" charset="-128"/>
                <a:ea typeface="HGP創英角ｺﾞｼｯｸUB" panose="020B0900000000000000" pitchFamily="50" charset="-128"/>
              </a:rPr>
              <a:t>■転倒</a:t>
            </a:r>
            <a:r>
              <a:rPr lang="ja-JP" altLang="en-US" sz="2000" dirty="0">
                <a:latin typeface="HGP創英角ｺﾞｼｯｸUB" panose="020B0900000000000000" pitchFamily="50" charset="-128"/>
                <a:ea typeface="HGP創英角ｺﾞｼｯｸUB" panose="020B0900000000000000" pitchFamily="50" charset="-128"/>
              </a:rPr>
              <a:t>を防ぐために整理整頓を心がけましょう</a:t>
            </a:r>
          </a:p>
          <a:p>
            <a:pPr>
              <a:lnSpc>
                <a:spcPts val="3200"/>
              </a:lnSpc>
            </a:pPr>
            <a:r>
              <a:rPr lang="ja-JP" altLang="en-US" sz="2000" dirty="0" smtClean="0">
                <a:latin typeface="HGP創英角ｺﾞｼｯｸUB" panose="020B0900000000000000" pitchFamily="50" charset="-128"/>
                <a:ea typeface="HGP創英角ｺﾞｼｯｸUB" panose="020B0900000000000000" pitchFamily="50" charset="-128"/>
              </a:rPr>
              <a:t>■階段</a:t>
            </a:r>
            <a:r>
              <a:rPr lang="ja-JP" altLang="en-US" sz="2000" dirty="0">
                <a:latin typeface="HGP創英角ｺﾞｼｯｸUB" panose="020B0900000000000000" pitchFamily="50" charset="-128"/>
                <a:ea typeface="HGP創英角ｺﾞｼｯｸUB" panose="020B0900000000000000" pitchFamily="50" charset="-128"/>
              </a:rPr>
              <a:t>、廊下、玄関、浴室など滑り止め対策をしましょう</a:t>
            </a:r>
            <a:endParaRPr kumimoji="1" lang="ja-JP" altLang="en-US" sz="2000" dirty="0">
              <a:latin typeface="HGP創英角ｺﾞｼｯｸUB" panose="020B0900000000000000" pitchFamily="50" charset="-128"/>
              <a:ea typeface="HGP創英角ｺﾞｼｯｸUB" panose="020B0900000000000000" pitchFamily="50" charset="-128"/>
            </a:endParaRPr>
          </a:p>
        </p:txBody>
      </p:sp>
      <p:sp>
        <p:nvSpPr>
          <p:cNvPr id="22" name="縦巻き 21"/>
          <p:cNvSpPr/>
          <p:nvPr/>
        </p:nvSpPr>
        <p:spPr>
          <a:xfrm rot="19767431">
            <a:off x="1119952" y="1662943"/>
            <a:ext cx="1075248" cy="4701256"/>
          </a:xfrm>
          <a:prstGeom prst="verticalScroll">
            <a:avLst>
              <a:gd name="adj" fmla="val 12186"/>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500" spc="-90" dirty="0">
                <a:solidFill>
                  <a:schemeClr val="tx1"/>
                </a:solidFill>
                <a:latin typeface="HGP創英角ｺﾞｼｯｸUB" pitchFamily="50" charset="-128"/>
                <a:ea typeface="HGP創英角ｺﾞｼｯｸUB" pitchFamily="50" charset="-128"/>
              </a:rPr>
              <a:t>こんな場所は要注意</a:t>
            </a:r>
            <a:r>
              <a:rPr lang="ja-JP" altLang="en-US" sz="3500" spc="-90" dirty="0" smtClean="0">
                <a:solidFill>
                  <a:schemeClr val="tx1"/>
                </a:solidFill>
                <a:latin typeface="HGP創英角ｺﾞｼｯｸUB" pitchFamily="50" charset="-128"/>
                <a:ea typeface="HGP創英角ｺﾞｼｯｸUB" pitchFamily="50" charset="-128"/>
              </a:rPr>
              <a:t>！</a:t>
            </a:r>
            <a:endParaRPr lang="en-US" altLang="ja-JP" sz="3500" spc="-90" dirty="0">
              <a:solidFill>
                <a:schemeClr val="tx1"/>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7656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style.rotation</p:attrName>
                                        </p:attrNameLst>
                                      </p:cBhvr>
                                      <p:tavLst>
                                        <p:tav tm="0">
                                          <p:val>
                                            <p:fltVal val="90"/>
                                          </p:val>
                                        </p:tav>
                                        <p:tav tm="100000">
                                          <p:val>
                                            <p:fltVal val="0"/>
                                          </p:val>
                                        </p:tav>
                                      </p:tavLst>
                                    </p:anim>
                                    <p:animEffect transition="in" filter="fade">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1000" fill="hold"/>
                                        <p:tgtEl>
                                          <p:spTgt spid="18"/>
                                        </p:tgtEl>
                                        <p:attrNameLst>
                                          <p:attrName>ppt_x</p:attrName>
                                        </p:attrNameLst>
                                      </p:cBhvr>
                                      <p:tavLst>
                                        <p:tav tm="0">
                                          <p:val>
                                            <p:strVal val="#ppt_x"/>
                                          </p:val>
                                        </p:tav>
                                        <p:tav tm="100000">
                                          <p:val>
                                            <p:strVal val="#ppt_x"/>
                                          </p:val>
                                        </p:tav>
                                      </p:tavLst>
                                    </p:anim>
                                    <p:anim calcmode="lin" valueType="num">
                                      <p:cBhvr additive="base">
                                        <p:cTn id="31"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p:cTn id="36" dur="1000" fill="hold"/>
                                        <p:tgtEl>
                                          <p:spTgt spid="22"/>
                                        </p:tgtEl>
                                        <p:attrNameLst>
                                          <p:attrName>ppt_w</p:attrName>
                                        </p:attrNameLst>
                                      </p:cBhvr>
                                      <p:tavLst>
                                        <p:tav tm="0">
                                          <p:val>
                                            <p:fltVal val="0"/>
                                          </p:val>
                                        </p:tav>
                                        <p:tav tm="100000">
                                          <p:val>
                                            <p:strVal val="#ppt_w"/>
                                          </p:val>
                                        </p:tav>
                                      </p:tavLst>
                                    </p:anim>
                                    <p:anim calcmode="lin" valueType="num">
                                      <p:cBhvr>
                                        <p:cTn id="37" dur="1000" fill="hold"/>
                                        <p:tgtEl>
                                          <p:spTgt spid="22"/>
                                        </p:tgtEl>
                                        <p:attrNameLst>
                                          <p:attrName>ppt_h</p:attrName>
                                        </p:attrNameLst>
                                      </p:cBhvr>
                                      <p:tavLst>
                                        <p:tav tm="0">
                                          <p:val>
                                            <p:fltVal val="0"/>
                                          </p:val>
                                        </p:tav>
                                        <p:tav tm="100000">
                                          <p:val>
                                            <p:strVal val="#ppt_h"/>
                                          </p:val>
                                        </p:tav>
                                      </p:tavLst>
                                    </p:anim>
                                    <p:animEffect transition="in" filter="fade">
                                      <p:cBhvr>
                                        <p:cTn id="38"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 grpId="0"/>
      <p:bldP spid="16" grpId="0" animBg="1"/>
      <p:bldP spid="18"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09054" y="963635"/>
            <a:ext cx="8639183" cy="5611611"/>
          </a:xfrm>
          <a:prstGeom prst="rect">
            <a:avLst/>
          </a:prstGeom>
        </p:spPr>
      </p:pic>
      <p:sp>
        <p:nvSpPr>
          <p:cNvPr id="1149" name="テキスト ボックス 8"/>
          <p:cNvSpPr txBox="1"/>
          <p:nvPr/>
        </p:nvSpPr>
        <p:spPr>
          <a:xfrm>
            <a:off x="93519" y="6355"/>
            <a:ext cx="8854718" cy="784830"/>
          </a:xfrm>
          <a:prstGeom prst="rect">
            <a:avLst/>
          </a:prstGeom>
          <a:noFill/>
        </p:spPr>
        <p:txBody>
          <a:bodyPr wrap="square" rtlCol="0">
            <a:spAutoFit/>
          </a:bodyPr>
          <a:lstStyle/>
          <a:p>
            <a:pPr algn="ctr"/>
            <a:r>
              <a:rPr lang="ja-JP" altLang="en-US" sz="4500" dirty="0" smtClean="0">
                <a:latin typeface="HGP創英角ｺﾞｼｯｸUB" pitchFamily="50" charset="-128"/>
                <a:ea typeface="HGP創英角ｺﾞｼｯｸUB" pitchFamily="50" charset="-128"/>
              </a:rPr>
              <a:t>家の中での事故②</a:t>
            </a:r>
            <a:endParaRPr kumimoji="1" lang="ja-JP" altLang="en-US" sz="4500" dirty="0">
              <a:latin typeface="HGP創英角ｺﾞｼｯｸUB" pitchFamily="50" charset="-128"/>
              <a:ea typeface="HGP創英角ｺﾞｼｯｸUB" pitchFamily="50" charset="-128"/>
            </a:endParaRPr>
          </a:p>
        </p:txBody>
      </p:sp>
      <p:sp>
        <p:nvSpPr>
          <p:cNvPr id="16" name="角丸四角形 15"/>
          <p:cNvSpPr/>
          <p:nvPr/>
        </p:nvSpPr>
        <p:spPr>
          <a:xfrm>
            <a:off x="182699" y="777165"/>
            <a:ext cx="5812855" cy="83059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spc="-150" dirty="0">
                <a:latin typeface="HGP創英角ｺﾞｼｯｸUB" panose="020B0900000000000000" pitchFamily="50" charset="-128"/>
                <a:ea typeface="HGP創英角ｺﾞｼｯｸUB" panose="020B0900000000000000" pitchFamily="50" charset="-128"/>
              </a:rPr>
              <a:t>階段、ベッド、脚立、椅子</a:t>
            </a:r>
            <a:r>
              <a:rPr lang="ja-JP" altLang="en-US" sz="3000" spc="-150" dirty="0" smtClean="0">
                <a:latin typeface="HGP創英角ｺﾞｼｯｸUB" panose="020B0900000000000000" pitchFamily="50" charset="-128"/>
                <a:ea typeface="HGP創英角ｺﾞｼｯｸUB" panose="020B0900000000000000" pitchFamily="50" charset="-128"/>
              </a:rPr>
              <a:t>などから</a:t>
            </a:r>
            <a:endParaRPr kumimoji="1" lang="ja-JP" altLang="en-US" sz="3000" spc="-150" dirty="0">
              <a:latin typeface="HGP創英角ｺﾞｼｯｸUB" panose="020B0900000000000000" pitchFamily="50" charset="-128"/>
              <a:ea typeface="HGP創英角ｺﾞｼｯｸUB" panose="020B0900000000000000" pitchFamily="50" charset="-128"/>
            </a:endParaRPr>
          </a:p>
        </p:txBody>
      </p:sp>
      <p:grpSp>
        <p:nvGrpSpPr>
          <p:cNvPr id="4" name="グループ化 3"/>
          <p:cNvGrpSpPr/>
          <p:nvPr/>
        </p:nvGrpSpPr>
        <p:grpSpPr>
          <a:xfrm>
            <a:off x="4520878" y="1197875"/>
            <a:ext cx="4388575" cy="2303779"/>
            <a:chOff x="2416679" y="2638425"/>
            <a:chExt cx="4388575" cy="2303779"/>
          </a:xfrm>
        </p:grpSpPr>
        <p:sp>
          <p:nvSpPr>
            <p:cNvPr id="3" name="爆発 1 2"/>
            <p:cNvSpPr/>
            <p:nvPr/>
          </p:nvSpPr>
          <p:spPr>
            <a:xfrm>
              <a:off x="2416679" y="2638425"/>
              <a:ext cx="4388575" cy="2303779"/>
            </a:xfrm>
            <a:prstGeom prst="irregularSeal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407424" y="3156432"/>
              <a:ext cx="2507844" cy="1015663"/>
            </a:xfrm>
            <a:prstGeom prst="rect">
              <a:avLst/>
            </a:prstGeom>
            <a:noFill/>
          </p:spPr>
          <p:txBody>
            <a:bodyPr wrap="square" rtlCol="0">
              <a:spAutoFit/>
            </a:bodyPr>
            <a:lstStyle/>
            <a:p>
              <a:r>
                <a:rPr lang="ja-JP" altLang="en-US" sz="6000" b="1" spc="300" dirty="0" smtClean="0">
                  <a:solidFill>
                    <a:srgbClr val="FF0000"/>
                  </a:solidFill>
                  <a:latin typeface="HGP創英角ｺﾞｼｯｸUB" panose="020B0900000000000000" pitchFamily="50" charset="-128"/>
                  <a:ea typeface="HGP創英角ｺﾞｼｯｸUB" panose="020B0900000000000000" pitchFamily="50" charset="-128"/>
                </a:rPr>
                <a:t>転　落</a:t>
              </a:r>
              <a:endParaRPr kumimoji="1" lang="ja-JP" altLang="en-US" sz="6000" b="1" spc="3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8" name="テキスト ボックス 17"/>
          <p:cNvSpPr txBox="1"/>
          <p:nvPr/>
        </p:nvSpPr>
        <p:spPr>
          <a:xfrm>
            <a:off x="1174173" y="4980458"/>
            <a:ext cx="7148945" cy="1231106"/>
          </a:xfrm>
          <a:prstGeom prst="rect">
            <a:avLst/>
          </a:prstGeom>
          <a:solidFill>
            <a:schemeClr val="bg1"/>
          </a:solidFill>
        </p:spPr>
        <p:txBody>
          <a:bodyPr wrap="square" lIns="0" tIns="0" rIns="0" bIns="0" rtlCol="0">
            <a:spAutoFit/>
          </a:bodyPr>
          <a:lstStyle/>
          <a:p>
            <a:pPr>
              <a:lnSpc>
                <a:spcPts val="3200"/>
              </a:lnSpc>
            </a:pPr>
            <a:r>
              <a:rPr lang="ja-JP" altLang="en-US" sz="2000" dirty="0">
                <a:latin typeface="HGP創英角ｺﾞｼｯｸUB" panose="020B0900000000000000" pitchFamily="50" charset="-128"/>
                <a:ea typeface="HGP創英角ｺﾞｼｯｸUB" panose="020B0900000000000000" pitchFamily="50" charset="-128"/>
              </a:rPr>
              <a:t>■階段などには手すりを配置しましょう</a:t>
            </a:r>
          </a:p>
          <a:p>
            <a:pPr>
              <a:lnSpc>
                <a:spcPts val="3200"/>
              </a:lnSpc>
            </a:pPr>
            <a:r>
              <a:rPr lang="ja-JP" altLang="en-US" sz="2000" dirty="0">
                <a:latin typeface="HGP創英角ｺﾞｼｯｸUB" panose="020B0900000000000000" pitchFamily="50" charset="-128"/>
                <a:ea typeface="HGP創英角ｺﾞｼｯｸUB" panose="020B0900000000000000" pitchFamily="50" charset="-128"/>
              </a:rPr>
              <a:t>■ベッドにも転落防止の柵をつけましょう</a:t>
            </a:r>
          </a:p>
          <a:p>
            <a:pPr>
              <a:lnSpc>
                <a:spcPts val="3200"/>
              </a:lnSpc>
            </a:pPr>
            <a:r>
              <a:rPr lang="ja-JP" altLang="en-US" sz="2000" dirty="0">
                <a:latin typeface="HGP創英角ｺﾞｼｯｸUB" panose="020B0900000000000000" pitchFamily="50" charset="-128"/>
                <a:ea typeface="HGP創英角ｺﾞｼｯｸUB" panose="020B0900000000000000" pitchFamily="50" charset="-128"/>
              </a:rPr>
              <a:t>■脚立などを使用して作業をする時は補助者に支えてもらいましょう</a:t>
            </a:r>
          </a:p>
        </p:txBody>
      </p:sp>
      <p:sp>
        <p:nvSpPr>
          <p:cNvPr id="22" name="縦巻き 21"/>
          <p:cNvSpPr/>
          <p:nvPr/>
        </p:nvSpPr>
        <p:spPr>
          <a:xfrm rot="19767431">
            <a:off x="1119952" y="1662943"/>
            <a:ext cx="1075248" cy="4701256"/>
          </a:xfrm>
          <a:prstGeom prst="verticalScroll">
            <a:avLst>
              <a:gd name="adj" fmla="val 12186"/>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500" spc="-90" dirty="0">
                <a:solidFill>
                  <a:schemeClr val="tx1"/>
                </a:solidFill>
                <a:latin typeface="HGP創英角ｺﾞｼｯｸUB" pitchFamily="50" charset="-128"/>
                <a:ea typeface="HGP創英角ｺﾞｼｯｸUB" pitchFamily="50" charset="-128"/>
              </a:rPr>
              <a:t>こんな場所は要注意</a:t>
            </a:r>
            <a:r>
              <a:rPr lang="ja-JP" altLang="en-US" sz="3500" spc="-90" dirty="0" smtClean="0">
                <a:solidFill>
                  <a:schemeClr val="tx1"/>
                </a:solidFill>
                <a:latin typeface="HGP創英角ｺﾞｼｯｸUB" pitchFamily="50" charset="-128"/>
                <a:ea typeface="HGP創英角ｺﾞｼｯｸUB" pitchFamily="50" charset="-128"/>
              </a:rPr>
              <a:t>！</a:t>
            </a:r>
            <a:endParaRPr lang="en-US" altLang="ja-JP" sz="3500" spc="-90" dirty="0">
              <a:solidFill>
                <a:schemeClr val="tx1"/>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407727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290">
                                          <p:stCondLst>
                                            <p:cond delay="0"/>
                                          </p:stCondLst>
                                        </p:cTn>
                                        <p:tgtEl>
                                          <p:spTgt spid="4"/>
                                        </p:tgtEl>
                                      </p:cBhvr>
                                    </p:animEffect>
                                    <p:anim calcmode="lin" valueType="num">
                                      <p:cBhvr>
                                        <p:cTn id="23" dur="911"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4" dur="332"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5" dur="332" tmFilter="0, 0; 0.125,0.2665; 0.25,0.4; 0.375,0.465; 0.5,0.5;  0.625,0.535; 0.75,0.6; 0.875,0.7335; 1,1">
                                          <p:stCondLst>
                                            <p:cond delay="332"/>
                                          </p:stCondLst>
                                        </p:cTn>
                                        <p:tgtEl>
                                          <p:spTgt spid="4"/>
                                        </p:tgtEl>
                                        <p:attrNameLst>
                                          <p:attrName>ppt_y</p:attrName>
                                        </p:attrNameLst>
                                      </p:cBhvr>
                                      <p:tavLst>
                                        <p:tav tm="0" fmla="#ppt_y-sin(pi*$)/9">
                                          <p:val>
                                            <p:fltVal val="0"/>
                                          </p:val>
                                        </p:tav>
                                        <p:tav tm="100000">
                                          <p:val>
                                            <p:fltVal val="1"/>
                                          </p:val>
                                        </p:tav>
                                      </p:tavLst>
                                    </p:anim>
                                    <p:anim calcmode="lin" valueType="num">
                                      <p:cBhvr>
                                        <p:cTn id="26" dur="166" tmFilter="0, 0; 0.125,0.2665; 0.25,0.4; 0.375,0.465; 0.5,0.5;  0.625,0.535; 0.75,0.6; 0.875,0.7335; 1,1">
                                          <p:stCondLst>
                                            <p:cond delay="662"/>
                                          </p:stCondLst>
                                        </p:cTn>
                                        <p:tgtEl>
                                          <p:spTgt spid="4"/>
                                        </p:tgtEl>
                                        <p:attrNameLst>
                                          <p:attrName>ppt_y</p:attrName>
                                        </p:attrNameLst>
                                      </p:cBhvr>
                                      <p:tavLst>
                                        <p:tav tm="0" fmla="#ppt_y-sin(pi*$)/27">
                                          <p:val>
                                            <p:fltVal val="0"/>
                                          </p:val>
                                        </p:tav>
                                        <p:tav tm="100000">
                                          <p:val>
                                            <p:fltVal val="1"/>
                                          </p:val>
                                        </p:tav>
                                      </p:tavLst>
                                    </p:anim>
                                    <p:anim calcmode="lin" valueType="num">
                                      <p:cBhvr>
                                        <p:cTn id="27" dur="82" tmFilter="0, 0; 0.125,0.2665; 0.25,0.4; 0.375,0.465; 0.5,0.5;  0.625,0.535; 0.75,0.6; 0.875,0.7335; 1,1">
                                          <p:stCondLst>
                                            <p:cond delay="828"/>
                                          </p:stCondLst>
                                        </p:cTn>
                                        <p:tgtEl>
                                          <p:spTgt spid="4"/>
                                        </p:tgtEl>
                                        <p:attrNameLst>
                                          <p:attrName>ppt_y</p:attrName>
                                        </p:attrNameLst>
                                      </p:cBhvr>
                                      <p:tavLst>
                                        <p:tav tm="0" fmla="#ppt_y-sin(pi*$)/81">
                                          <p:val>
                                            <p:fltVal val="0"/>
                                          </p:val>
                                        </p:tav>
                                        <p:tav tm="100000">
                                          <p:val>
                                            <p:fltVal val="1"/>
                                          </p:val>
                                        </p:tav>
                                      </p:tavLst>
                                    </p:anim>
                                    <p:animScale>
                                      <p:cBhvr>
                                        <p:cTn id="28" dur="13">
                                          <p:stCondLst>
                                            <p:cond delay="325"/>
                                          </p:stCondLst>
                                        </p:cTn>
                                        <p:tgtEl>
                                          <p:spTgt spid="4"/>
                                        </p:tgtEl>
                                      </p:cBhvr>
                                      <p:to x="100000" y="60000"/>
                                    </p:animScale>
                                    <p:animScale>
                                      <p:cBhvr>
                                        <p:cTn id="29" dur="83" decel="50000">
                                          <p:stCondLst>
                                            <p:cond delay="338"/>
                                          </p:stCondLst>
                                        </p:cTn>
                                        <p:tgtEl>
                                          <p:spTgt spid="4"/>
                                        </p:tgtEl>
                                      </p:cBhvr>
                                      <p:to x="100000" y="100000"/>
                                    </p:animScale>
                                    <p:animScale>
                                      <p:cBhvr>
                                        <p:cTn id="30" dur="13">
                                          <p:stCondLst>
                                            <p:cond delay="656"/>
                                          </p:stCondLst>
                                        </p:cTn>
                                        <p:tgtEl>
                                          <p:spTgt spid="4"/>
                                        </p:tgtEl>
                                      </p:cBhvr>
                                      <p:to x="100000" y="80000"/>
                                    </p:animScale>
                                    <p:animScale>
                                      <p:cBhvr>
                                        <p:cTn id="31" dur="83" decel="50000">
                                          <p:stCondLst>
                                            <p:cond delay="669"/>
                                          </p:stCondLst>
                                        </p:cTn>
                                        <p:tgtEl>
                                          <p:spTgt spid="4"/>
                                        </p:tgtEl>
                                      </p:cBhvr>
                                      <p:to x="100000" y="100000"/>
                                    </p:animScale>
                                    <p:animScale>
                                      <p:cBhvr>
                                        <p:cTn id="32" dur="13">
                                          <p:stCondLst>
                                            <p:cond delay="821"/>
                                          </p:stCondLst>
                                        </p:cTn>
                                        <p:tgtEl>
                                          <p:spTgt spid="4"/>
                                        </p:tgtEl>
                                      </p:cBhvr>
                                      <p:to x="100000" y="90000"/>
                                    </p:animScale>
                                    <p:animScale>
                                      <p:cBhvr>
                                        <p:cTn id="33" dur="83" decel="50000">
                                          <p:stCondLst>
                                            <p:cond delay="834"/>
                                          </p:stCondLst>
                                        </p:cTn>
                                        <p:tgtEl>
                                          <p:spTgt spid="4"/>
                                        </p:tgtEl>
                                      </p:cBhvr>
                                      <p:to x="100000" y="100000"/>
                                    </p:animScale>
                                    <p:animScale>
                                      <p:cBhvr>
                                        <p:cTn id="34" dur="13">
                                          <p:stCondLst>
                                            <p:cond delay="904"/>
                                          </p:stCondLst>
                                        </p:cTn>
                                        <p:tgtEl>
                                          <p:spTgt spid="4"/>
                                        </p:tgtEl>
                                      </p:cBhvr>
                                      <p:to x="100000" y="95000"/>
                                    </p:animScale>
                                    <p:animScale>
                                      <p:cBhvr>
                                        <p:cTn id="35" dur="83" decel="50000">
                                          <p:stCondLst>
                                            <p:cond delay="917"/>
                                          </p:stCondLst>
                                        </p:cTn>
                                        <p:tgtEl>
                                          <p:spTgt spid="4"/>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additive="base">
                                        <p:cTn id="40" dur="1000" fill="hold"/>
                                        <p:tgtEl>
                                          <p:spTgt spid="18"/>
                                        </p:tgtEl>
                                        <p:attrNameLst>
                                          <p:attrName>ppt_x</p:attrName>
                                        </p:attrNameLst>
                                      </p:cBhvr>
                                      <p:tavLst>
                                        <p:tav tm="0">
                                          <p:val>
                                            <p:strVal val="#ppt_x"/>
                                          </p:val>
                                        </p:tav>
                                        <p:tav tm="100000">
                                          <p:val>
                                            <p:strVal val="#ppt_x"/>
                                          </p:val>
                                        </p:tav>
                                      </p:tavLst>
                                    </p:anim>
                                    <p:anim calcmode="lin" valueType="num">
                                      <p:cBhvr additive="base">
                                        <p:cTn id="41"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22"/>
                                        </p:tgtEl>
                                        <p:attrNameLst>
                                          <p:attrName>style.visibility</p:attrName>
                                        </p:attrNameLst>
                                      </p:cBhvr>
                                      <p:to>
                                        <p:strVal val="visible"/>
                                      </p:to>
                                    </p:set>
                                    <p:anim calcmode="lin" valueType="num">
                                      <p:cBhvr>
                                        <p:cTn id="46" dur="1000" fill="hold"/>
                                        <p:tgtEl>
                                          <p:spTgt spid="22"/>
                                        </p:tgtEl>
                                        <p:attrNameLst>
                                          <p:attrName>ppt_w</p:attrName>
                                        </p:attrNameLst>
                                      </p:cBhvr>
                                      <p:tavLst>
                                        <p:tav tm="0">
                                          <p:val>
                                            <p:fltVal val="0"/>
                                          </p:val>
                                        </p:tav>
                                        <p:tav tm="100000">
                                          <p:val>
                                            <p:strVal val="#ppt_w"/>
                                          </p:val>
                                        </p:tav>
                                      </p:tavLst>
                                    </p:anim>
                                    <p:anim calcmode="lin" valueType="num">
                                      <p:cBhvr>
                                        <p:cTn id="47" dur="1000" fill="hold"/>
                                        <p:tgtEl>
                                          <p:spTgt spid="22"/>
                                        </p:tgtEl>
                                        <p:attrNameLst>
                                          <p:attrName>ppt_h</p:attrName>
                                        </p:attrNameLst>
                                      </p:cBhvr>
                                      <p:tavLst>
                                        <p:tav tm="0">
                                          <p:val>
                                            <p:fltVal val="0"/>
                                          </p:val>
                                        </p:tav>
                                        <p:tav tm="100000">
                                          <p:val>
                                            <p:strVal val="#ppt_h"/>
                                          </p:val>
                                        </p:tav>
                                      </p:tavLst>
                                    </p:anim>
                                    <p:anim calcmode="lin" valueType="num">
                                      <p:cBhvr>
                                        <p:cTn id="48" dur="1000" fill="hold"/>
                                        <p:tgtEl>
                                          <p:spTgt spid="22"/>
                                        </p:tgtEl>
                                        <p:attrNameLst>
                                          <p:attrName>style.rotation</p:attrName>
                                        </p:attrNameLst>
                                      </p:cBhvr>
                                      <p:tavLst>
                                        <p:tav tm="0">
                                          <p:val>
                                            <p:fltVal val="90"/>
                                          </p:val>
                                        </p:tav>
                                        <p:tav tm="100000">
                                          <p:val>
                                            <p:fltVal val="0"/>
                                          </p:val>
                                        </p:tav>
                                      </p:tavLst>
                                    </p:anim>
                                    <p:animEffect transition="in" filter="fade">
                                      <p:cBhvr>
                                        <p:cTn id="49"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 grpId="0"/>
      <p:bldP spid="16" grpId="0" animBg="1"/>
      <p:bldP spid="18"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42678" y="1074599"/>
            <a:ext cx="8357303" cy="5440502"/>
          </a:xfrm>
          <a:prstGeom prst="rect">
            <a:avLst/>
          </a:prstGeom>
        </p:spPr>
      </p:pic>
      <p:sp>
        <p:nvSpPr>
          <p:cNvPr id="1149" name="テキスト ボックス 8"/>
          <p:cNvSpPr txBox="1"/>
          <p:nvPr/>
        </p:nvSpPr>
        <p:spPr>
          <a:xfrm>
            <a:off x="93519" y="6355"/>
            <a:ext cx="8854718" cy="784830"/>
          </a:xfrm>
          <a:prstGeom prst="rect">
            <a:avLst/>
          </a:prstGeom>
          <a:noFill/>
        </p:spPr>
        <p:txBody>
          <a:bodyPr wrap="square" rtlCol="0">
            <a:spAutoFit/>
          </a:bodyPr>
          <a:lstStyle/>
          <a:p>
            <a:pPr algn="ctr"/>
            <a:r>
              <a:rPr lang="ja-JP" altLang="en-US" sz="4500" dirty="0" smtClean="0">
                <a:latin typeface="HGP創英角ｺﾞｼｯｸUB" pitchFamily="50" charset="-128"/>
                <a:ea typeface="HGP創英角ｺﾞｼｯｸUB" pitchFamily="50" charset="-128"/>
              </a:rPr>
              <a:t>家の中での事故</a:t>
            </a:r>
            <a:r>
              <a:rPr lang="ja-JP" altLang="en-US" sz="4500" dirty="0">
                <a:latin typeface="HGP創英角ｺﾞｼｯｸUB" pitchFamily="50" charset="-128"/>
                <a:ea typeface="HGP創英角ｺﾞｼｯｸUB" pitchFamily="50" charset="-128"/>
              </a:rPr>
              <a:t>③</a:t>
            </a:r>
            <a:endParaRPr kumimoji="1" lang="ja-JP" altLang="en-US" sz="4500" dirty="0">
              <a:latin typeface="HGP創英角ｺﾞｼｯｸUB" pitchFamily="50" charset="-128"/>
              <a:ea typeface="HGP創英角ｺﾞｼｯｸUB" pitchFamily="50" charset="-128"/>
            </a:endParaRPr>
          </a:p>
        </p:txBody>
      </p:sp>
      <p:sp>
        <p:nvSpPr>
          <p:cNvPr id="16" name="角丸四角形 15"/>
          <p:cNvSpPr/>
          <p:nvPr/>
        </p:nvSpPr>
        <p:spPr>
          <a:xfrm>
            <a:off x="182699" y="777165"/>
            <a:ext cx="6353183" cy="830598"/>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spc="-150" dirty="0">
                <a:latin typeface="HGP創英角ｺﾞｼｯｸUB" panose="020B0900000000000000" pitchFamily="50" charset="-128"/>
                <a:ea typeface="HGP創英角ｺﾞｼｯｸUB" panose="020B0900000000000000" pitchFamily="50" charset="-128"/>
              </a:rPr>
              <a:t>食物（餅・肉等）、薬等の包装</a:t>
            </a:r>
            <a:r>
              <a:rPr lang="ja-JP" altLang="en-US" sz="3000" spc="-150" dirty="0" smtClean="0">
                <a:latin typeface="HGP創英角ｺﾞｼｯｸUB" panose="020B0900000000000000" pitchFamily="50" charset="-128"/>
                <a:ea typeface="HGP創英角ｺﾞｼｯｸUB" panose="020B0900000000000000" pitchFamily="50" charset="-128"/>
              </a:rPr>
              <a:t>などによる</a:t>
            </a:r>
            <a:endParaRPr lang="ja-JP" altLang="en-US" sz="3000" spc="-150" dirty="0">
              <a:latin typeface="HGP創英角ｺﾞｼｯｸUB" panose="020B0900000000000000" pitchFamily="50" charset="-128"/>
              <a:ea typeface="HGP創英角ｺﾞｼｯｸUB" panose="020B0900000000000000" pitchFamily="50" charset="-128"/>
            </a:endParaRPr>
          </a:p>
        </p:txBody>
      </p:sp>
      <p:grpSp>
        <p:nvGrpSpPr>
          <p:cNvPr id="4" name="グループ化 3"/>
          <p:cNvGrpSpPr/>
          <p:nvPr/>
        </p:nvGrpSpPr>
        <p:grpSpPr>
          <a:xfrm>
            <a:off x="1035069" y="1380570"/>
            <a:ext cx="4388575" cy="2303779"/>
            <a:chOff x="2416679" y="2638425"/>
            <a:chExt cx="4388575" cy="2303779"/>
          </a:xfrm>
        </p:grpSpPr>
        <p:sp>
          <p:nvSpPr>
            <p:cNvPr id="3" name="爆発 1 2"/>
            <p:cNvSpPr/>
            <p:nvPr/>
          </p:nvSpPr>
          <p:spPr>
            <a:xfrm>
              <a:off x="2416679" y="2638425"/>
              <a:ext cx="4388575" cy="2303779"/>
            </a:xfrm>
            <a:prstGeom prst="irregularSeal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407424" y="3156432"/>
              <a:ext cx="2507844" cy="1015663"/>
            </a:xfrm>
            <a:prstGeom prst="rect">
              <a:avLst/>
            </a:prstGeom>
            <a:noFill/>
          </p:spPr>
          <p:txBody>
            <a:bodyPr wrap="square" rtlCol="0">
              <a:spAutoFit/>
            </a:bodyPr>
            <a:lstStyle/>
            <a:p>
              <a:r>
                <a:rPr lang="ja-JP" altLang="en-US" sz="6000" b="1" spc="300" dirty="0" smtClean="0">
                  <a:solidFill>
                    <a:srgbClr val="FF0000"/>
                  </a:solidFill>
                  <a:latin typeface="HGP創英角ｺﾞｼｯｸUB" panose="020B0900000000000000" pitchFamily="50" charset="-128"/>
                  <a:ea typeface="HGP創英角ｺﾞｼｯｸUB" panose="020B0900000000000000" pitchFamily="50" charset="-128"/>
                </a:rPr>
                <a:t>窒　息</a:t>
              </a:r>
              <a:endParaRPr kumimoji="1" lang="ja-JP" altLang="en-US" sz="6000" b="1" spc="3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8" name="テキスト ボックス 17"/>
          <p:cNvSpPr txBox="1"/>
          <p:nvPr/>
        </p:nvSpPr>
        <p:spPr>
          <a:xfrm>
            <a:off x="737755" y="4954989"/>
            <a:ext cx="7148945" cy="1171796"/>
          </a:xfrm>
          <a:prstGeom prst="rect">
            <a:avLst/>
          </a:prstGeom>
          <a:solidFill>
            <a:schemeClr val="bg1"/>
          </a:solidFill>
        </p:spPr>
        <p:txBody>
          <a:bodyPr wrap="square" lIns="0" tIns="0" rIns="0" bIns="0" rtlCol="0">
            <a:spAutoFit/>
          </a:bodyPr>
          <a:lstStyle/>
          <a:p>
            <a:pPr>
              <a:lnSpc>
                <a:spcPts val="3200"/>
              </a:lnSpc>
            </a:pPr>
            <a:r>
              <a:rPr lang="ja-JP" altLang="en-US" sz="2000" dirty="0">
                <a:latin typeface="HGP創英角ｺﾞｼｯｸUB" panose="020B0900000000000000" pitchFamily="50" charset="-128"/>
                <a:ea typeface="HGP創英角ｺﾞｼｯｸUB" panose="020B0900000000000000" pitchFamily="50" charset="-128"/>
              </a:rPr>
              <a:t>■細かく調理。ゆっくりよく噛むことで窒息予防</a:t>
            </a:r>
          </a:p>
          <a:p>
            <a:pPr>
              <a:lnSpc>
                <a:spcPts val="3200"/>
              </a:lnSpc>
            </a:pPr>
            <a:r>
              <a:rPr lang="ja-JP" altLang="en-US" sz="2000" dirty="0">
                <a:latin typeface="HGP創英角ｺﾞｼｯｸUB" panose="020B0900000000000000" pitchFamily="50" charset="-128"/>
                <a:ea typeface="HGP創英角ｺﾞｼｯｸUB" panose="020B0900000000000000" pitchFamily="50" charset="-128"/>
              </a:rPr>
              <a:t>■お茶などの水分を取りながら食事をしましょう</a:t>
            </a:r>
          </a:p>
          <a:p>
            <a:pPr>
              <a:lnSpc>
                <a:spcPts val="3200"/>
              </a:lnSpc>
            </a:pPr>
            <a:r>
              <a:rPr lang="ja-JP" altLang="en-US" sz="2000" dirty="0">
                <a:latin typeface="HGP創英角ｺﾞｼｯｸUB" panose="020B0900000000000000" pitchFamily="50" charset="-128"/>
                <a:ea typeface="HGP創英角ｺﾞｼｯｸUB" panose="020B0900000000000000" pitchFamily="50" charset="-128"/>
              </a:rPr>
              <a:t>■急に話しかけて、あわてさせないように気をつけましょう</a:t>
            </a:r>
          </a:p>
        </p:txBody>
      </p:sp>
      <p:sp>
        <p:nvSpPr>
          <p:cNvPr id="22" name="縦巻き 21"/>
          <p:cNvSpPr/>
          <p:nvPr/>
        </p:nvSpPr>
        <p:spPr>
          <a:xfrm rot="1200119">
            <a:off x="7204437" y="1422678"/>
            <a:ext cx="1075248" cy="4701256"/>
          </a:xfrm>
          <a:prstGeom prst="verticalScroll">
            <a:avLst>
              <a:gd name="adj" fmla="val 12186"/>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500" spc="-90" dirty="0" smtClean="0">
                <a:solidFill>
                  <a:schemeClr val="tx1"/>
                </a:solidFill>
                <a:latin typeface="HGP創英角ｺﾞｼｯｸUB" pitchFamily="50" charset="-128"/>
                <a:ea typeface="HGP創英角ｺﾞｼｯｸUB" pitchFamily="50" charset="-128"/>
              </a:rPr>
              <a:t>こんな事故に要注意！</a:t>
            </a:r>
            <a:endParaRPr lang="en-US" altLang="ja-JP" sz="3500" spc="-90" dirty="0">
              <a:solidFill>
                <a:schemeClr val="tx1"/>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58770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32" presetClass="emph" presetSubtype="0" fill="hold" nodeType="clickEffect">
                                  <p:stCondLst>
                                    <p:cond delay="0"/>
                                  </p:stCondLst>
                                  <p:childTnLst>
                                    <p:animRot by="120000">
                                      <p:cBhvr>
                                        <p:cTn id="28" dur="100" fill="hold">
                                          <p:stCondLst>
                                            <p:cond delay="0"/>
                                          </p:stCondLst>
                                        </p:cTn>
                                        <p:tgtEl>
                                          <p:spTgt spid="4"/>
                                        </p:tgtEl>
                                        <p:attrNameLst>
                                          <p:attrName>r</p:attrName>
                                        </p:attrNameLst>
                                      </p:cBhvr>
                                    </p:animRot>
                                    <p:animRot by="-240000">
                                      <p:cBhvr>
                                        <p:cTn id="29" dur="200" fill="hold">
                                          <p:stCondLst>
                                            <p:cond delay="200"/>
                                          </p:stCondLst>
                                        </p:cTn>
                                        <p:tgtEl>
                                          <p:spTgt spid="4"/>
                                        </p:tgtEl>
                                        <p:attrNameLst>
                                          <p:attrName>r</p:attrName>
                                        </p:attrNameLst>
                                      </p:cBhvr>
                                    </p:animRot>
                                    <p:animRot by="240000">
                                      <p:cBhvr>
                                        <p:cTn id="30" dur="200" fill="hold">
                                          <p:stCondLst>
                                            <p:cond delay="400"/>
                                          </p:stCondLst>
                                        </p:cTn>
                                        <p:tgtEl>
                                          <p:spTgt spid="4"/>
                                        </p:tgtEl>
                                        <p:attrNameLst>
                                          <p:attrName>r</p:attrName>
                                        </p:attrNameLst>
                                      </p:cBhvr>
                                    </p:animRot>
                                    <p:animRot by="-240000">
                                      <p:cBhvr>
                                        <p:cTn id="31" dur="200" fill="hold">
                                          <p:stCondLst>
                                            <p:cond delay="600"/>
                                          </p:stCondLst>
                                        </p:cTn>
                                        <p:tgtEl>
                                          <p:spTgt spid="4"/>
                                        </p:tgtEl>
                                        <p:attrNameLst>
                                          <p:attrName>r</p:attrName>
                                        </p:attrNameLst>
                                      </p:cBhvr>
                                    </p:animRot>
                                    <p:animRot by="120000">
                                      <p:cBhvr>
                                        <p:cTn id="32" dur="200" fill="hold">
                                          <p:stCondLst>
                                            <p:cond delay="800"/>
                                          </p:stCondLst>
                                        </p:cTn>
                                        <p:tgtEl>
                                          <p:spTgt spid="4"/>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1000" fill="hold"/>
                                        <p:tgtEl>
                                          <p:spTgt spid="18"/>
                                        </p:tgtEl>
                                        <p:attrNameLst>
                                          <p:attrName>ppt_x</p:attrName>
                                        </p:attrNameLst>
                                      </p:cBhvr>
                                      <p:tavLst>
                                        <p:tav tm="0">
                                          <p:val>
                                            <p:strVal val="#ppt_x"/>
                                          </p:val>
                                        </p:tav>
                                        <p:tav tm="100000">
                                          <p:val>
                                            <p:strVal val="#ppt_x"/>
                                          </p:val>
                                        </p:tav>
                                      </p:tavLst>
                                    </p:anim>
                                    <p:anim calcmode="lin" valueType="num">
                                      <p:cBhvr additive="base">
                                        <p:cTn id="38"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anim calcmode="lin" valueType="num">
                                      <p:cBhvr>
                                        <p:cTn id="44" dur="1000" fill="hold"/>
                                        <p:tgtEl>
                                          <p:spTgt spid="22"/>
                                        </p:tgtEl>
                                        <p:attrNameLst>
                                          <p:attrName>ppt_w</p:attrName>
                                        </p:attrNameLst>
                                      </p:cBhvr>
                                      <p:tavLst>
                                        <p:tav tm="0" fmla="#ppt_w*sin(2.5*pi*$)">
                                          <p:val>
                                            <p:fltVal val="0"/>
                                          </p:val>
                                        </p:tav>
                                        <p:tav tm="100000">
                                          <p:val>
                                            <p:fltVal val="1"/>
                                          </p:val>
                                        </p:tav>
                                      </p:tavLst>
                                    </p:anim>
                                    <p:anim calcmode="lin" valueType="num">
                                      <p:cBhvr>
                                        <p:cTn id="45" dur="10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 grpId="0"/>
      <p:bldP spid="16" grpId="0" animBg="1"/>
      <p:bldP spid="18"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58826" y="1057382"/>
            <a:ext cx="8578190" cy="4954333"/>
          </a:xfrm>
          <a:prstGeom prst="rect">
            <a:avLst/>
          </a:prstGeom>
        </p:spPr>
      </p:pic>
      <p:sp>
        <p:nvSpPr>
          <p:cNvPr id="1149" name="テキスト ボックス 8"/>
          <p:cNvSpPr txBox="1"/>
          <p:nvPr/>
        </p:nvSpPr>
        <p:spPr>
          <a:xfrm>
            <a:off x="93519" y="6355"/>
            <a:ext cx="8854718" cy="784830"/>
          </a:xfrm>
          <a:prstGeom prst="rect">
            <a:avLst/>
          </a:prstGeom>
          <a:noFill/>
        </p:spPr>
        <p:txBody>
          <a:bodyPr wrap="square" rtlCol="0">
            <a:spAutoFit/>
          </a:bodyPr>
          <a:lstStyle/>
          <a:p>
            <a:pPr algn="ctr"/>
            <a:r>
              <a:rPr lang="ja-JP" altLang="en-US" sz="4500" dirty="0" smtClean="0">
                <a:latin typeface="HGP創英角ｺﾞｼｯｸUB" pitchFamily="50" charset="-128"/>
                <a:ea typeface="HGP創英角ｺﾞｼｯｸUB" pitchFamily="50" charset="-128"/>
              </a:rPr>
              <a:t>家の中での事故④</a:t>
            </a:r>
            <a:endParaRPr kumimoji="1" lang="ja-JP" altLang="en-US" sz="4500" dirty="0">
              <a:latin typeface="HGP創英角ｺﾞｼｯｸUB" pitchFamily="50" charset="-128"/>
              <a:ea typeface="HGP創英角ｺﾞｼｯｸUB" pitchFamily="50" charset="-128"/>
            </a:endParaRPr>
          </a:p>
        </p:txBody>
      </p:sp>
      <p:sp>
        <p:nvSpPr>
          <p:cNvPr id="16" name="角丸四角形 15"/>
          <p:cNvSpPr/>
          <p:nvPr/>
        </p:nvSpPr>
        <p:spPr>
          <a:xfrm>
            <a:off x="182699" y="777165"/>
            <a:ext cx="4503601" cy="830598"/>
          </a:xfrm>
          <a:prstGeom prst="roundRect">
            <a:avLst>
              <a:gd name="adj" fmla="val 50000"/>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spc="-150" dirty="0">
                <a:latin typeface="HGP創英角ｺﾞｼｯｸUB" panose="020B0900000000000000" pitchFamily="50" charset="-128"/>
                <a:ea typeface="HGP創英角ｺﾞｼｯｸUB" panose="020B0900000000000000" pitchFamily="50" charset="-128"/>
              </a:rPr>
              <a:t>家具、人、柱、ドア</a:t>
            </a:r>
            <a:r>
              <a:rPr lang="ja-JP" altLang="en-US" sz="3000" spc="-150" dirty="0" smtClean="0">
                <a:latin typeface="HGP創英角ｺﾞｼｯｸUB" panose="020B0900000000000000" pitchFamily="50" charset="-128"/>
                <a:ea typeface="HGP創英角ｺﾞｼｯｸUB" panose="020B0900000000000000" pitchFamily="50" charset="-128"/>
              </a:rPr>
              <a:t>などに</a:t>
            </a:r>
            <a:endParaRPr lang="ja-JP" altLang="en-US" sz="3000" spc="-150" dirty="0">
              <a:latin typeface="HGP創英角ｺﾞｼｯｸUB" panose="020B0900000000000000" pitchFamily="50" charset="-128"/>
              <a:ea typeface="HGP創英角ｺﾞｼｯｸUB" panose="020B0900000000000000" pitchFamily="50" charset="-128"/>
            </a:endParaRPr>
          </a:p>
        </p:txBody>
      </p:sp>
      <p:grpSp>
        <p:nvGrpSpPr>
          <p:cNvPr id="4" name="グループ化 3"/>
          <p:cNvGrpSpPr/>
          <p:nvPr/>
        </p:nvGrpSpPr>
        <p:grpSpPr>
          <a:xfrm>
            <a:off x="1035069" y="1380570"/>
            <a:ext cx="4388575" cy="2303779"/>
            <a:chOff x="2416679" y="2638425"/>
            <a:chExt cx="4388575" cy="2303779"/>
          </a:xfrm>
        </p:grpSpPr>
        <p:sp>
          <p:nvSpPr>
            <p:cNvPr id="3" name="爆発 1 2"/>
            <p:cNvSpPr/>
            <p:nvPr/>
          </p:nvSpPr>
          <p:spPr>
            <a:xfrm>
              <a:off x="2416679" y="2638425"/>
              <a:ext cx="4388575" cy="2303779"/>
            </a:xfrm>
            <a:prstGeom prst="irregularSeal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192400" y="3274484"/>
              <a:ext cx="2837131" cy="861774"/>
            </a:xfrm>
            <a:prstGeom prst="rect">
              <a:avLst/>
            </a:prstGeom>
            <a:noFill/>
          </p:spPr>
          <p:txBody>
            <a:bodyPr wrap="square" rtlCol="0">
              <a:spAutoFit/>
            </a:bodyPr>
            <a:lstStyle/>
            <a:p>
              <a:r>
                <a:rPr lang="ja-JP" altLang="en-US" sz="5000" b="1" spc="300" dirty="0" smtClean="0">
                  <a:solidFill>
                    <a:srgbClr val="FF0000"/>
                  </a:solidFill>
                  <a:latin typeface="HGP創英角ｺﾞｼｯｸUB" panose="020B0900000000000000" pitchFamily="50" charset="-128"/>
                  <a:ea typeface="HGP創英角ｺﾞｼｯｸUB" panose="020B0900000000000000" pitchFamily="50" charset="-128"/>
                </a:rPr>
                <a:t>ぶつかる</a:t>
              </a:r>
              <a:endParaRPr kumimoji="1" lang="ja-JP" altLang="en-US" sz="5000" b="1" spc="3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8" name="テキスト ボックス 17"/>
          <p:cNvSpPr txBox="1"/>
          <p:nvPr/>
        </p:nvSpPr>
        <p:spPr>
          <a:xfrm>
            <a:off x="593116" y="5242892"/>
            <a:ext cx="7148945" cy="1171796"/>
          </a:xfrm>
          <a:prstGeom prst="rect">
            <a:avLst/>
          </a:prstGeom>
          <a:solidFill>
            <a:schemeClr val="bg1"/>
          </a:solidFill>
        </p:spPr>
        <p:txBody>
          <a:bodyPr wrap="square" lIns="0" tIns="0" rIns="0" bIns="0" rtlCol="0">
            <a:spAutoFit/>
          </a:bodyPr>
          <a:lstStyle/>
          <a:p>
            <a:pPr>
              <a:lnSpc>
                <a:spcPts val="3200"/>
              </a:lnSpc>
            </a:pPr>
            <a:r>
              <a:rPr lang="ja-JP" altLang="en-US" sz="2000" dirty="0">
                <a:latin typeface="HGP創英角ｺﾞｼｯｸUB" panose="020B0900000000000000" pitchFamily="50" charset="-128"/>
                <a:ea typeface="HGP創英角ｺﾞｼｯｸUB" panose="020B0900000000000000" pitchFamily="50" charset="-128"/>
              </a:rPr>
              <a:t>■慌てず、周りをよく見て行動しましょう</a:t>
            </a:r>
          </a:p>
          <a:p>
            <a:pPr>
              <a:lnSpc>
                <a:spcPts val="3200"/>
              </a:lnSpc>
            </a:pPr>
            <a:r>
              <a:rPr lang="ja-JP" altLang="en-US" sz="2000" dirty="0">
                <a:latin typeface="HGP創英角ｺﾞｼｯｸUB" panose="020B0900000000000000" pitchFamily="50" charset="-128"/>
                <a:ea typeface="HGP創英角ｺﾞｼｯｸUB" panose="020B0900000000000000" pitchFamily="50" charset="-128"/>
              </a:rPr>
              <a:t>■通路などに物を置かないようにしましょう</a:t>
            </a:r>
          </a:p>
          <a:p>
            <a:pPr>
              <a:lnSpc>
                <a:spcPts val="3200"/>
              </a:lnSpc>
            </a:pPr>
            <a:r>
              <a:rPr lang="ja-JP" altLang="en-US" sz="2000" dirty="0">
                <a:latin typeface="HGP創英角ｺﾞｼｯｸUB" panose="020B0900000000000000" pitchFamily="50" charset="-128"/>
                <a:ea typeface="HGP創英角ｺﾞｼｯｸUB" panose="020B0900000000000000" pitchFamily="50" charset="-128"/>
              </a:rPr>
              <a:t>■暗いところは十分な明るさを確保しましょう</a:t>
            </a:r>
          </a:p>
        </p:txBody>
      </p:sp>
      <p:sp>
        <p:nvSpPr>
          <p:cNvPr id="22" name="縦巻き 21"/>
          <p:cNvSpPr/>
          <p:nvPr/>
        </p:nvSpPr>
        <p:spPr>
          <a:xfrm rot="20097178">
            <a:off x="4599716" y="660968"/>
            <a:ext cx="1075248" cy="4701256"/>
          </a:xfrm>
          <a:prstGeom prst="verticalScroll">
            <a:avLst>
              <a:gd name="adj" fmla="val 12186"/>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500" spc="-90" dirty="0" smtClean="0">
                <a:solidFill>
                  <a:schemeClr val="tx1"/>
                </a:solidFill>
                <a:latin typeface="HGP創英角ｺﾞｼｯｸUB" pitchFamily="50" charset="-128"/>
                <a:ea typeface="HGP創英角ｺﾞｼｯｸUB" pitchFamily="50" charset="-128"/>
              </a:rPr>
              <a:t>こんな事故に要注意！</a:t>
            </a:r>
            <a:endParaRPr lang="en-US" altLang="ja-JP" sz="3500" spc="-90" dirty="0">
              <a:solidFill>
                <a:schemeClr val="tx1"/>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167712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9"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1000" fill="hold"/>
                                        <p:tgtEl>
                                          <p:spTgt spid="4"/>
                                        </p:tgtEl>
                                        <p:attrNameLst>
                                          <p:attrName>ppt_x</p:attrName>
                                        </p:attrNameLst>
                                      </p:cBhvr>
                                      <p:tavLst>
                                        <p:tav tm="0">
                                          <p:val>
                                            <p:strVal val="0-#ppt_w/2"/>
                                          </p:val>
                                        </p:tav>
                                        <p:tav tm="100000">
                                          <p:val>
                                            <p:strVal val="#ppt_x"/>
                                          </p:val>
                                        </p:tav>
                                      </p:tavLst>
                                    </p:anim>
                                    <p:anim calcmode="lin" valueType="num">
                                      <p:cBhvr additive="base">
                                        <p:cTn id="23"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1000" fill="hold"/>
                                        <p:tgtEl>
                                          <p:spTgt spid="18"/>
                                        </p:tgtEl>
                                        <p:attrNameLst>
                                          <p:attrName>ppt_x</p:attrName>
                                        </p:attrNameLst>
                                      </p:cBhvr>
                                      <p:tavLst>
                                        <p:tav tm="0">
                                          <p:val>
                                            <p:strVal val="#ppt_x"/>
                                          </p:val>
                                        </p:tav>
                                        <p:tav tm="100000">
                                          <p:val>
                                            <p:strVal val="#ppt_x"/>
                                          </p:val>
                                        </p:tav>
                                      </p:tavLst>
                                    </p:anim>
                                    <p:anim calcmode="lin" valueType="num">
                                      <p:cBhvr additive="base">
                                        <p:cTn id="29"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down)">
                                      <p:cBhvr>
                                        <p:cTn id="34" dur="291">
                                          <p:stCondLst>
                                            <p:cond delay="0"/>
                                          </p:stCondLst>
                                        </p:cTn>
                                        <p:tgtEl>
                                          <p:spTgt spid="22"/>
                                        </p:tgtEl>
                                      </p:cBhvr>
                                    </p:animEffect>
                                    <p:anim calcmode="lin" valueType="num">
                                      <p:cBhvr>
                                        <p:cTn id="35" dur="91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36" dur="333"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37" dur="333" tmFilter="0, 0; 0.125,0.2665; 0.25,0.4; 0.375,0.465; 0.5,0.5;  0.625,0.535; 0.75,0.6; 0.875,0.7335; 1,1">
                                          <p:stCondLst>
                                            <p:cond delay="333"/>
                                          </p:stCondLst>
                                        </p:cTn>
                                        <p:tgtEl>
                                          <p:spTgt spid="22"/>
                                        </p:tgtEl>
                                        <p:attrNameLst>
                                          <p:attrName>ppt_y</p:attrName>
                                        </p:attrNameLst>
                                      </p:cBhvr>
                                      <p:tavLst>
                                        <p:tav tm="0" fmla="#ppt_y-sin(pi*$)/9">
                                          <p:val>
                                            <p:fltVal val="0"/>
                                          </p:val>
                                        </p:tav>
                                        <p:tav tm="100000">
                                          <p:val>
                                            <p:fltVal val="1"/>
                                          </p:val>
                                        </p:tav>
                                      </p:tavLst>
                                    </p:anim>
                                    <p:anim calcmode="lin" valueType="num">
                                      <p:cBhvr>
                                        <p:cTn id="38" dur="166" tmFilter="0, 0; 0.125,0.2665; 0.25,0.4; 0.375,0.465; 0.5,0.5;  0.625,0.535; 0.75,0.6; 0.875,0.7335; 1,1">
                                          <p:stCondLst>
                                            <p:cond delay="663"/>
                                          </p:stCondLst>
                                        </p:cTn>
                                        <p:tgtEl>
                                          <p:spTgt spid="22"/>
                                        </p:tgtEl>
                                        <p:attrNameLst>
                                          <p:attrName>ppt_y</p:attrName>
                                        </p:attrNameLst>
                                      </p:cBhvr>
                                      <p:tavLst>
                                        <p:tav tm="0" fmla="#ppt_y-sin(pi*$)/27">
                                          <p:val>
                                            <p:fltVal val="0"/>
                                          </p:val>
                                        </p:tav>
                                        <p:tav tm="100000">
                                          <p:val>
                                            <p:fltVal val="1"/>
                                          </p:val>
                                        </p:tav>
                                      </p:tavLst>
                                    </p:anim>
                                    <p:anim calcmode="lin" valueType="num">
                                      <p:cBhvr>
                                        <p:cTn id="39" dur="82" tmFilter="0, 0; 0.125,0.2665; 0.25,0.4; 0.375,0.465; 0.5,0.5;  0.625,0.535; 0.75,0.6; 0.875,0.7335; 1,1">
                                          <p:stCondLst>
                                            <p:cond delay="830"/>
                                          </p:stCondLst>
                                        </p:cTn>
                                        <p:tgtEl>
                                          <p:spTgt spid="22"/>
                                        </p:tgtEl>
                                        <p:attrNameLst>
                                          <p:attrName>ppt_y</p:attrName>
                                        </p:attrNameLst>
                                      </p:cBhvr>
                                      <p:tavLst>
                                        <p:tav tm="0" fmla="#ppt_y-sin(pi*$)/81">
                                          <p:val>
                                            <p:fltVal val="0"/>
                                          </p:val>
                                        </p:tav>
                                        <p:tav tm="100000">
                                          <p:val>
                                            <p:fltVal val="1"/>
                                          </p:val>
                                        </p:tav>
                                      </p:tavLst>
                                    </p:anim>
                                    <p:animScale>
                                      <p:cBhvr>
                                        <p:cTn id="40" dur="12">
                                          <p:stCondLst>
                                            <p:cond delay="325"/>
                                          </p:stCondLst>
                                        </p:cTn>
                                        <p:tgtEl>
                                          <p:spTgt spid="22"/>
                                        </p:tgtEl>
                                      </p:cBhvr>
                                      <p:to x="100000" y="60000"/>
                                    </p:animScale>
                                    <p:animScale>
                                      <p:cBhvr>
                                        <p:cTn id="41" dur="82" decel="50000">
                                          <p:stCondLst>
                                            <p:cond delay="339"/>
                                          </p:stCondLst>
                                        </p:cTn>
                                        <p:tgtEl>
                                          <p:spTgt spid="22"/>
                                        </p:tgtEl>
                                      </p:cBhvr>
                                      <p:to x="100000" y="100000"/>
                                    </p:animScale>
                                    <p:animScale>
                                      <p:cBhvr>
                                        <p:cTn id="42" dur="12">
                                          <p:stCondLst>
                                            <p:cond delay="657"/>
                                          </p:stCondLst>
                                        </p:cTn>
                                        <p:tgtEl>
                                          <p:spTgt spid="22"/>
                                        </p:tgtEl>
                                      </p:cBhvr>
                                      <p:to x="100000" y="80000"/>
                                    </p:animScale>
                                    <p:animScale>
                                      <p:cBhvr>
                                        <p:cTn id="43" dur="82" decel="50000">
                                          <p:stCondLst>
                                            <p:cond delay="669"/>
                                          </p:stCondLst>
                                        </p:cTn>
                                        <p:tgtEl>
                                          <p:spTgt spid="22"/>
                                        </p:tgtEl>
                                      </p:cBhvr>
                                      <p:to x="100000" y="100000"/>
                                    </p:animScale>
                                    <p:animScale>
                                      <p:cBhvr>
                                        <p:cTn id="44" dur="12">
                                          <p:stCondLst>
                                            <p:cond delay="822"/>
                                          </p:stCondLst>
                                        </p:cTn>
                                        <p:tgtEl>
                                          <p:spTgt spid="22"/>
                                        </p:tgtEl>
                                      </p:cBhvr>
                                      <p:to x="100000" y="90000"/>
                                    </p:animScale>
                                    <p:animScale>
                                      <p:cBhvr>
                                        <p:cTn id="45" dur="82" decel="50000">
                                          <p:stCondLst>
                                            <p:cond delay="836"/>
                                          </p:stCondLst>
                                        </p:cTn>
                                        <p:tgtEl>
                                          <p:spTgt spid="22"/>
                                        </p:tgtEl>
                                      </p:cBhvr>
                                      <p:to x="100000" y="100000"/>
                                    </p:animScale>
                                    <p:animScale>
                                      <p:cBhvr>
                                        <p:cTn id="46" dur="12">
                                          <p:stCondLst>
                                            <p:cond delay="906"/>
                                          </p:stCondLst>
                                        </p:cTn>
                                        <p:tgtEl>
                                          <p:spTgt spid="22"/>
                                        </p:tgtEl>
                                      </p:cBhvr>
                                      <p:to x="100000" y="95000"/>
                                    </p:animScale>
                                    <p:animScale>
                                      <p:cBhvr>
                                        <p:cTn id="47" dur="82" decel="50000">
                                          <p:stCondLst>
                                            <p:cond delay="918"/>
                                          </p:stCondLst>
                                        </p:cTn>
                                        <p:tgtEl>
                                          <p:spTgt spid="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 grpId="0"/>
      <p:bldP spid="16" grpId="0" animBg="1"/>
      <p:bldP spid="18"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 name="角丸四角形 5"/>
          <p:cNvSpPr/>
          <p:nvPr/>
        </p:nvSpPr>
        <p:spPr>
          <a:xfrm>
            <a:off x="455696" y="244549"/>
            <a:ext cx="8352928" cy="6385654"/>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13492" y="5038566"/>
            <a:ext cx="1019725" cy="1508344"/>
          </a:xfrm>
          <a:prstGeom prst="rect">
            <a:avLst/>
          </a:prstGeom>
        </p:spPr>
      </p:pic>
      <p:sp>
        <p:nvSpPr>
          <p:cNvPr id="7" name="正方形/長方形 6"/>
          <p:cNvSpPr/>
          <p:nvPr/>
        </p:nvSpPr>
        <p:spPr>
          <a:xfrm>
            <a:off x="658874" y="3392390"/>
            <a:ext cx="7709236" cy="11536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みんなで協力し、家の中での事故を無くしましょう。</a:t>
            </a:r>
            <a:endParaRPr kumimoji="1" lang="ja-JP" altLang="en-US" dirty="0"/>
          </a:p>
        </p:txBody>
      </p:sp>
      <p:sp>
        <p:nvSpPr>
          <p:cNvPr id="9" name="正方形/長方形 8"/>
          <p:cNvSpPr/>
          <p:nvPr/>
        </p:nvSpPr>
        <p:spPr>
          <a:xfrm>
            <a:off x="658874" y="992555"/>
            <a:ext cx="8072918" cy="1240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このように家の中にも</a:t>
            </a:r>
            <a:r>
              <a:rPr lang="ja-JP" altLang="en-US" sz="3800" spc="-90" dirty="0">
                <a:solidFill>
                  <a:prstClr val="black"/>
                </a:solidFill>
                <a:latin typeface="HGP創英角ｺﾞｼｯｸUB" pitchFamily="50" charset="-128"/>
                <a:ea typeface="HGP創英角ｺﾞｼｯｸUB" pitchFamily="50" charset="-128"/>
              </a:rPr>
              <a:t>色々</a:t>
            </a:r>
            <a:r>
              <a:rPr lang="ja-JP" altLang="en-US" sz="3800" spc="-90" dirty="0" smtClean="0">
                <a:solidFill>
                  <a:prstClr val="black"/>
                </a:solidFill>
                <a:latin typeface="HGP創英角ｺﾞｼｯｸUB" pitchFamily="50" charset="-128"/>
                <a:ea typeface="HGP創英角ｺﾞｼｯｸUB" pitchFamily="50" charset="-128"/>
              </a:rPr>
              <a:t>な</a:t>
            </a:r>
            <a:r>
              <a:rPr lang="ja-JP" altLang="en-US" sz="3800" spc="-90" dirty="0">
                <a:solidFill>
                  <a:prstClr val="black"/>
                </a:solidFill>
                <a:latin typeface="HGP創英角ｺﾞｼｯｸUB" pitchFamily="50" charset="-128"/>
                <a:ea typeface="HGP創英角ｺﾞｼｯｸUB" pitchFamily="50" charset="-128"/>
              </a:rPr>
              <a:t>危険</a:t>
            </a:r>
            <a:r>
              <a:rPr lang="ja-JP" altLang="en-US" sz="3800" spc="-90" dirty="0" smtClean="0">
                <a:solidFill>
                  <a:prstClr val="black"/>
                </a:solidFill>
                <a:latin typeface="HGP創英角ｺﾞｼｯｸUB" pitchFamily="50" charset="-128"/>
                <a:ea typeface="HGP創英角ｺﾞｼｯｸUB" pitchFamily="50" charset="-128"/>
              </a:rPr>
              <a:t>があります。</a:t>
            </a:r>
            <a:endParaRPr kumimoji="1" lang="ja-JP" altLang="en-US" dirty="0"/>
          </a:p>
        </p:txBody>
      </p:sp>
      <p:sp>
        <p:nvSpPr>
          <p:cNvPr id="10" name="正方形/長方形 9"/>
          <p:cNvSpPr/>
          <p:nvPr/>
        </p:nvSpPr>
        <p:spPr>
          <a:xfrm>
            <a:off x="658874" y="2233454"/>
            <a:ext cx="8072918" cy="1069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事故防止には本人の注意も大切です</a:t>
            </a:r>
            <a:r>
              <a:rPr lang="ja-JP" altLang="en-US" sz="3800" spc="-90" dirty="0">
                <a:solidFill>
                  <a:prstClr val="black"/>
                </a:solidFill>
                <a:latin typeface="HGP創英角ｺﾞｼｯｸUB" pitchFamily="50" charset="-128"/>
                <a:ea typeface="HGP創英角ｺﾞｼｯｸUB" pitchFamily="50" charset="-128"/>
              </a:rPr>
              <a:t>が、ご家族などの協力も大変重要</a:t>
            </a:r>
            <a:r>
              <a:rPr lang="ja-JP" altLang="en-US" sz="3800" spc="-90" dirty="0" smtClean="0">
                <a:solidFill>
                  <a:prstClr val="black"/>
                </a:solidFill>
                <a:latin typeface="HGP創英角ｺﾞｼｯｸUB" pitchFamily="50" charset="-128"/>
                <a:ea typeface="HGP創英角ｺﾞｼｯｸUB" pitchFamily="50" charset="-128"/>
              </a:rPr>
              <a:t>です。</a:t>
            </a:r>
            <a:endParaRPr kumimoji="1" lang="ja-JP" altLang="en-US" dirty="0"/>
          </a:p>
        </p:txBody>
      </p:sp>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42591" y="5016372"/>
            <a:ext cx="941433" cy="1464451"/>
          </a:xfrm>
          <a:prstGeom prst="rect">
            <a:avLst/>
          </a:prstGeom>
        </p:spPr>
      </p:pic>
    </p:spTree>
    <p:extLst>
      <p:ext uri="{BB962C8B-B14F-4D97-AF65-F5344CB8AC3E}">
        <p14:creationId xmlns:p14="http://schemas.microsoft.com/office/powerpoint/2010/main" val="333618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5" presetClass="path" presetSubtype="0" accel="50000" decel="50000" fill="hold" nodeType="clickEffect">
                                  <p:stCondLst>
                                    <p:cond delay="0"/>
                                  </p:stCondLst>
                                  <p:childTnLst>
                                    <p:animMotion origin="layout" path="M -3.05556E-6 -2.59259E-6 L -0.48073 -4.44444E-6 " pathEditMode="relative" rAng="0" ptsTypes="AA">
                                      <p:cBhvr>
                                        <p:cTn id="21" dur="1000" fill="hold"/>
                                        <p:tgtEl>
                                          <p:spTgt spid="3"/>
                                        </p:tgtEl>
                                        <p:attrNameLst>
                                          <p:attrName>ppt_x</p:attrName>
                                          <p:attrName>ppt_y</p:attrName>
                                        </p:attrNameLst>
                                      </p:cBhvr>
                                      <p:rCtr x="-24028" y="93"/>
                                    </p:animMotion>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nodeType="clickEffect">
                                  <p:stCondLst>
                                    <p:cond delay="0"/>
                                  </p:stCondLst>
                                  <p:childTnLst>
                                    <p:set>
                                      <p:cBhvr>
                                        <p:cTn id="25" dur="1" fill="hold">
                                          <p:stCondLst>
                                            <p:cond delay="999"/>
                                          </p:stCondLst>
                                        </p:cTn>
                                        <p:tgtEl>
                                          <p:spTgt spid="3"/>
                                        </p:tgtEl>
                                        <p:attrNameLst>
                                          <p:attrName>style.visibility</p:attrName>
                                        </p:attrNameLst>
                                      </p:cBhvr>
                                      <p:to>
                                        <p:strVal val="hidden"/>
                                      </p:to>
                                    </p:se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tileRect/>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tileRect/>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tileRect/>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5144</TotalTime>
  <Words>1078</Words>
  <PresentationFormat>画面に合わせる (4:3)</PresentationFormat>
  <Paragraphs>85</Paragraphs>
  <Slides>6</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HGP創英角ｺﾞｼｯｸUB</vt:lpstr>
      <vt:lpstr>HGP明朝E</vt:lpstr>
      <vt:lpstr>ＭＳ Ｐゴシック</vt:lpstr>
      <vt:lpstr>Calibri</vt:lpstr>
      <vt:lpstr>Constantia</vt:lpstr>
      <vt:lpstr>Wingdings 2</vt:lpstr>
      <vt:lpstr>リゾート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2014-06-20T02:48:43Z</cp:lastPrinted>
  <dcterms:created xsi:type="dcterms:W3CDTF">2014-04-21T08:19:29Z</dcterms:created>
  <dcterms:modified xsi:type="dcterms:W3CDTF">2020-07-09T00:58:36Z</dcterms:modified>
</cp:coreProperties>
</file>